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4"/>
  </p:notesMasterIdLst>
  <p:sldIdLst>
    <p:sldId id="569" r:id="rId2"/>
    <p:sldId id="667" r:id="rId3"/>
    <p:sldId id="2147483570" r:id="rId4"/>
    <p:sldId id="2147483591" r:id="rId5"/>
    <p:sldId id="2147483592" r:id="rId6"/>
    <p:sldId id="2147483613" r:id="rId7"/>
    <p:sldId id="2142532947" r:id="rId8"/>
    <p:sldId id="2142533011" r:id="rId9"/>
    <p:sldId id="2142532937" r:id="rId10"/>
    <p:sldId id="2147483601" r:id="rId11"/>
    <p:sldId id="2147483614" r:id="rId12"/>
    <p:sldId id="2142532969" r:id="rId13"/>
    <p:sldId id="2142532987" r:id="rId14"/>
    <p:sldId id="2147483624" r:id="rId15"/>
    <p:sldId id="2142532975" r:id="rId16"/>
    <p:sldId id="2142532970" r:id="rId17"/>
    <p:sldId id="2147483598" r:id="rId18"/>
    <p:sldId id="2147483610" r:id="rId19"/>
    <p:sldId id="2142532936" r:id="rId20"/>
    <p:sldId id="2142532954" r:id="rId21"/>
    <p:sldId id="2142532948" r:id="rId22"/>
    <p:sldId id="2142532960" r:id="rId23"/>
    <p:sldId id="2147483621" r:id="rId24"/>
    <p:sldId id="2147483599" r:id="rId25"/>
    <p:sldId id="2147483574" r:id="rId26"/>
    <p:sldId id="2147483617" r:id="rId27"/>
    <p:sldId id="2147483618" r:id="rId28"/>
    <p:sldId id="2147483619" r:id="rId29"/>
    <p:sldId id="2147483612" r:id="rId30"/>
    <p:sldId id="649" r:id="rId31"/>
    <p:sldId id="658" r:id="rId32"/>
    <p:sldId id="2147483603" r:id="rId33"/>
    <p:sldId id="2147483609" r:id="rId34"/>
    <p:sldId id="650" r:id="rId35"/>
    <p:sldId id="660" r:id="rId36"/>
    <p:sldId id="2147483620" r:id="rId37"/>
    <p:sldId id="2147483600" r:id="rId38"/>
    <p:sldId id="2147483575" r:id="rId39"/>
    <p:sldId id="2147483611" r:id="rId40"/>
    <p:sldId id="656" r:id="rId41"/>
    <p:sldId id="662" r:id="rId42"/>
    <p:sldId id="2147483615"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4B0BAA1E-D278-8041-A4E5-EA78A8793335}">
          <p14:sldIdLst>
            <p14:sldId id="569"/>
            <p14:sldId id="667"/>
          </p14:sldIdLst>
        </p14:section>
        <p14:section name="Part 1" id="{620CFA39-2F26-6B47-BCE0-B7662499F0B0}">
          <p14:sldIdLst>
            <p14:sldId id="2147483570"/>
            <p14:sldId id="2147483591"/>
            <p14:sldId id="2147483592"/>
            <p14:sldId id="2147483613"/>
            <p14:sldId id="2142532947"/>
            <p14:sldId id="2142533011"/>
            <p14:sldId id="2142532937"/>
            <p14:sldId id="2147483601"/>
            <p14:sldId id="2147483614"/>
            <p14:sldId id="2142532969"/>
            <p14:sldId id="2142532987"/>
            <p14:sldId id="2147483624"/>
            <p14:sldId id="2142532975"/>
            <p14:sldId id="2142532970"/>
            <p14:sldId id="2147483598"/>
            <p14:sldId id="2147483610"/>
            <p14:sldId id="2142532936"/>
            <p14:sldId id="2142532954"/>
            <p14:sldId id="2142532948"/>
            <p14:sldId id="2142532960"/>
            <p14:sldId id="2147483621"/>
            <p14:sldId id="2147483599"/>
          </p14:sldIdLst>
        </p14:section>
        <p14:section name="Part 2" id="{B12E6BC1-2BEE-DE44-BBF2-DF0CC5C1546E}">
          <p14:sldIdLst>
            <p14:sldId id="2147483574"/>
            <p14:sldId id="2147483617"/>
            <p14:sldId id="2147483618"/>
            <p14:sldId id="2147483619"/>
            <p14:sldId id="2147483612"/>
            <p14:sldId id="649"/>
            <p14:sldId id="658"/>
            <p14:sldId id="2147483603"/>
            <p14:sldId id="2147483609"/>
            <p14:sldId id="650"/>
            <p14:sldId id="660"/>
            <p14:sldId id="2147483620"/>
            <p14:sldId id="2147483600"/>
          </p14:sldIdLst>
        </p14:section>
        <p14:section name="Part 3" id="{4C72B8C2-35B6-5948-98DA-347C0751191B}">
          <p14:sldIdLst>
            <p14:sldId id="2147483575"/>
            <p14:sldId id="2147483611"/>
            <p14:sldId id="656"/>
            <p14:sldId id="662"/>
            <p14:sldId id="2147483615"/>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48D3A9D-8239-A8DF-EB29-76563F8C3025}" name="Jennifer R. Glick" initials="JG" userId="Mg74rRZo3lI0Hf4hACaFkn2oNug2yHUz6lXGUbm44OA="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CFE0FF"/>
    <a:srgbClr val="0F62FE"/>
    <a:srgbClr val="9865ED"/>
    <a:srgbClr val="ECECEC"/>
    <a:srgbClr val="F1F1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14"/>
    <p:restoredTop sz="94774" autoAdjust="0"/>
  </p:normalViewPr>
  <p:slideViewPr>
    <p:cSldViewPr snapToGrid="0">
      <p:cViewPr>
        <p:scale>
          <a:sx n="141" d="100"/>
          <a:sy n="141" d="100"/>
        </p:scale>
        <p:origin x="-896"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0.png>
</file>

<file path=ppt/media/image11.sv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10.png>
</file>

<file path=ppt/media/image32.png>
</file>

<file path=ppt/media/image320.png>
</file>

<file path=ppt/media/image33.png>
</file>

<file path=ppt/media/image330.png>
</file>

<file path=ppt/media/image34.svg>
</file>

<file path=ppt/media/image340.png>
</file>

<file path=ppt/media/image35.png>
</file>

<file path=ppt/media/image350.png>
</file>

<file path=ppt/media/image36.png>
</file>

<file path=ppt/media/image360.png>
</file>

<file path=ppt/media/image37.png>
</file>

<file path=ppt/media/image370.png>
</file>

<file path=ppt/media/image38.png>
</file>

<file path=ppt/media/image39.jpeg>
</file>

<file path=ppt/media/image390.png>
</file>

<file path=ppt/media/image4.png>
</file>

<file path=ppt/media/image40.jpeg>
</file>

<file path=ppt/media/image41.png>
</file>

<file path=ppt/media/image42.png>
</file>

<file path=ppt/media/image43.jpeg>
</file>

<file path=ppt/media/image44.jpeg>
</file>

<file path=ppt/media/image45.png>
</file>

<file path=ppt/media/image46.png>
</file>

<file path=ppt/media/image47.png>
</file>

<file path=ppt/media/image48.png>
</file>

<file path=ppt/media/image49.png>
</file>

<file path=ppt/media/image5.png>
</file>

<file path=ppt/media/image50.jpeg>
</file>

<file path=ppt/media/image51.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15F911-C094-DA4C-A22D-AD7628E00613}" type="datetimeFigureOut">
              <a:rPr lang="en-US" smtClean="0"/>
              <a:t>9/15/24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7B2833-1DA1-0A46-8F7E-1A624690D724}" type="slidenum">
              <a:rPr lang="en-US" smtClean="0"/>
              <a:t>‹#›</a:t>
            </a:fld>
            <a:endParaRPr lang="en-US"/>
          </a:p>
        </p:txBody>
      </p:sp>
    </p:spTree>
    <p:extLst>
      <p:ext uri="{BB962C8B-B14F-4D97-AF65-F5344CB8AC3E}">
        <p14:creationId xmlns:p14="http://schemas.microsoft.com/office/powerpoint/2010/main" val="3161243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Abstract: </a:t>
            </a:r>
            <a:r>
              <a:rPr lang="en-US" b="0" i="0" dirty="0">
                <a:solidFill>
                  <a:srgbClr val="333333"/>
                </a:solidFill>
                <a:effectLst/>
                <a:latin typeface="Open Sans" panose="020F0502020204030204" pitchFamily="34" charset="0"/>
              </a:rPr>
              <a:t>Delivering useful quantum computing requires turning key capabilities into software and effectively stitching them together to explore problems at scales that are hard classically. In this tutorial, we will introduce Qiskit Patterns as a framework for breaking down utility-scale quantum workloads and contextualizing the necessary capabilities into four main steps – mapping domain-specific problems to quantum circuits and operators, optimizing the circuits for the target quantum hardware, executing, and post-processing the results. We will discuss the need for developing software building blocks that address tasks within these steps and that can be composed together to build larger workflows. Then, we will highlight several software building blocks that address these steps, examples of which may include building quantum circuits with the Qiskit circuit library, transpiling circuits through the latest AI and heuristic methods, executing on quantum hardware via the Qiskit Runtime Primitives, applying error mitigation techniques such as TREX, ZNE, and PEC, and using circuit knitting techniques to further optimize circuits for execution. Participants will be introduced to the main concepts behind each of these building blocks, and will be shown how to access and configure them in Qiskit. Finally, we will show through concrete examples how such building blocks can be composed together to construct larger workflows.</a:t>
            </a:r>
            <a:endParaRPr lang="en-US" b="0" i="0" dirty="0">
              <a:solidFill>
                <a:srgbClr val="333333"/>
              </a:solidFill>
              <a:effectLst/>
              <a:latin typeface="-apple-system"/>
            </a:endParaRP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1</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
        <p:nvSpPr>
          <p:cNvPr id="5" name="Footer Placeholder 4"/>
          <p:cNvSpPr>
            <a:spLocks noGrp="1"/>
          </p:cNvSpPr>
          <p:nvPr>
            <p:ph type="ftr" sz="quarter" idx="4"/>
          </p:nvPr>
        </p:nvSpPr>
        <p:spPr/>
        <p:txBody>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rPr>
              <a:t>Footer</a:t>
            </a:r>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41643919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IQP = instantaneous quantum polynomial circuit</a:t>
            </a:r>
          </a:p>
          <a:p>
            <a:r>
              <a:rPr lang="en-US" dirty="0"/>
              <a:t>Has a bunch of T gates, Hadamard gates </a:t>
            </a:r>
            <a:r>
              <a:rPr lang="en-US" dirty="0" err="1"/>
              <a:t>etc</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20</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20050743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Line 15 is an example observable: measure spin in the z-axis</a:t>
            </a:r>
          </a:p>
          <a:p>
            <a:endParaRPr lang="en-US" dirty="0"/>
          </a:p>
          <a:p>
            <a:r>
              <a:rPr lang="en-US" dirty="0"/>
              <a:t>Mention Sampler can also take input as a PUB if e.g. have a list of parameters</a:t>
            </a:r>
          </a:p>
        </p:txBody>
      </p:sp>
      <p:sp>
        <p:nvSpPr>
          <p:cNvPr id="4" name="Slide Number Placeholder 3"/>
          <p:cNvSpPr>
            <a:spLocks noGrp="1"/>
          </p:cNvSpPr>
          <p:nvPr>
            <p:ph type="sldNum" sz="quarter" idx="5"/>
          </p:nvPr>
        </p:nvSpPr>
        <p:spPr/>
        <p:txBody>
          <a:bodyPr/>
          <a:lstStyle/>
          <a:p>
            <a:fld id="{6E2E38B8-B0B4-AD41-AC6E-B781F46A9FD3}" type="slidenum">
              <a:rPr lang="en-US" smtClean="0"/>
              <a:pPr/>
              <a:t>21</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25914714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Dynamical decoupling = inserts specific set of pulse sequences to reduce decoherence.</a:t>
            </a:r>
          </a:p>
        </p:txBody>
      </p:sp>
      <p:sp>
        <p:nvSpPr>
          <p:cNvPr id="4" name="Slide Number Placeholder 3"/>
          <p:cNvSpPr>
            <a:spLocks noGrp="1"/>
          </p:cNvSpPr>
          <p:nvPr>
            <p:ph type="sldNum" sz="quarter" idx="5"/>
          </p:nvPr>
        </p:nvSpPr>
        <p:spPr/>
        <p:txBody>
          <a:bodyPr/>
          <a:lstStyle/>
          <a:p>
            <a:fld id="{6E2E38B8-B0B4-AD41-AC6E-B781F46A9FD3}" type="slidenum">
              <a:rPr lang="en-US" smtClean="0"/>
              <a:pPr/>
              <a:t>22</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38126902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Aptos" panose="020B0004020202020204" pitchFamily="34" charset="0"/>
                <a:ea typeface="Aptos" panose="020B0004020202020204" pitchFamily="34" charset="0"/>
                <a:cs typeface="Aptos" panose="020B0004020202020204" pitchFamily="34" charset="0"/>
              </a:rPr>
              <a:t>Qiskit</a:t>
            </a:r>
            <a:r>
              <a:rPr lang="en-US" sz="1800" dirty="0">
                <a:effectLst/>
                <a:latin typeface="Aptos" panose="020B0004020202020204" pitchFamily="34" charset="0"/>
                <a:ea typeface="Aptos" panose="020B0004020202020204" pitchFamily="34" charset="0"/>
                <a:cs typeface="Aptos" panose="020B0004020202020204" pitchFamily="34" charset="0"/>
              </a:rPr>
              <a:t> SDK sets the foundation for building using this pattern. </a:t>
            </a:r>
            <a:endParaRPr lang="en-US" dirty="0">
              <a:solidFill>
                <a:schemeClr val="tx1"/>
              </a:solidFill>
              <a:latin typeface="+mn-lt"/>
              <a:ea typeface="IBM Plex Sans" charset="0"/>
              <a:cs typeface="IBM Plex Sans" charset="0"/>
            </a:endParaRPr>
          </a:p>
        </p:txBody>
      </p:sp>
      <p:sp>
        <p:nvSpPr>
          <p:cNvPr id="4" name="Footer Placeholder 3"/>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Slide Number Placeholder 4"/>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83E8EA1-4A56-E64B-8CEB-340594895C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63332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effectLst/>
                <a:latin typeface="Aptos" panose="020B0004020202020204" pitchFamily="34" charset="0"/>
                <a:ea typeface="Aptos" panose="020B0004020202020204" pitchFamily="34" charset="0"/>
                <a:cs typeface="Aptos" panose="020B0004020202020204" pitchFamily="34" charset="0"/>
              </a:rPr>
              <a:t>Qiskit</a:t>
            </a:r>
            <a:r>
              <a:rPr lang="en-US" sz="1200" dirty="0">
                <a:effectLst/>
                <a:latin typeface="Aptos" panose="020B0004020202020204" pitchFamily="34" charset="0"/>
                <a:ea typeface="Aptos" panose="020B0004020202020204" pitchFamily="34" charset="0"/>
                <a:cs typeface="Aptos" panose="020B0004020202020204" pitchFamily="34" charset="0"/>
              </a:rPr>
              <a:t> add-ons level it up.</a:t>
            </a:r>
            <a:r>
              <a:rPr lang="en-US" dirty="0">
                <a:effectLst/>
              </a:rPr>
              <a:t> </a:t>
            </a:r>
          </a:p>
          <a:p>
            <a:endParaRPr lang="en-US" dirty="0">
              <a:effectLst/>
            </a:endParaRPr>
          </a:p>
          <a:p>
            <a:r>
              <a:rPr kumimoji="0" lang="en-US" sz="1200" b="0" u="none" strike="noStrike" kern="0" cap="none" spc="0" normalizeH="0" baseline="0" noProof="0" dirty="0">
                <a:ln>
                  <a:noFill/>
                </a:ln>
                <a:solidFill>
                  <a:srgbClr val="000000"/>
                </a:solidFill>
                <a:effectLst/>
                <a:uLnTx/>
                <a:uFillTx/>
                <a:latin typeface="IBM Plex Sans Light"/>
                <a:ea typeface="+mn-ea"/>
                <a:cs typeface="+mn-cs"/>
              </a:rPr>
              <a:t>A collection of research capabilities developed as </a:t>
            </a:r>
            <a:r>
              <a:rPr kumimoji="0" lang="en-US" sz="1200" u="none" strike="noStrike" kern="0" cap="none" spc="0" normalizeH="0" baseline="0" noProof="0" dirty="0">
                <a:ln>
                  <a:noFill/>
                </a:ln>
                <a:effectLst/>
                <a:uLnTx/>
                <a:uFillTx/>
                <a:latin typeface="IBM Plex Sans Light" panose="020B0403050203000203" pitchFamily="34" charset="0"/>
                <a:ea typeface="+mn-ea"/>
                <a:cs typeface="+mn-cs"/>
              </a:rPr>
              <a:t>modular tools </a:t>
            </a:r>
            <a:r>
              <a:rPr kumimoji="0" lang="en-US" sz="1200" b="0" u="none" strike="noStrike" kern="0" cap="none" spc="0" normalizeH="0" baseline="0" noProof="0" dirty="0">
                <a:ln>
                  <a:noFill/>
                </a:ln>
                <a:solidFill>
                  <a:srgbClr val="000000"/>
                </a:solidFill>
                <a:effectLst/>
                <a:uLnTx/>
                <a:uFillTx/>
                <a:latin typeface="IBM Plex Sans Light"/>
                <a:ea typeface="+mn-ea"/>
                <a:cs typeface="+mn-cs"/>
              </a:rPr>
              <a:t>that can plug into a workflow to </a:t>
            </a:r>
            <a:r>
              <a:rPr kumimoji="0" lang="en-US" sz="1200" u="none" strike="noStrike" kern="0" cap="none" spc="0" normalizeH="0" baseline="0" noProof="0" dirty="0">
                <a:ln>
                  <a:noFill/>
                </a:ln>
                <a:effectLst/>
                <a:uLnTx/>
                <a:uFillTx/>
                <a:latin typeface="IBM Plex Sans Light" panose="020B0403050203000203" pitchFamily="34" charset="0"/>
                <a:ea typeface="+mn-ea"/>
                <a:cs typeface="+mn-cs"/>
              </a:rPr>
              <a:t>scale or design </a:t>
            </a:r>
            <a:r>
              <a:rPr lang="en-US" sz="1200" kern="0" dirty="0">
                <a:latin typeface="IBM Plex Sans Light" panose="020B0403050203000203" pitchFamily="34" charset="0"/>
              </a:rPr>
              <a:t>new algorithms </a:t>
            </a:r>
            <a:r>
              <a:rPr lang="en-US" sz="1200" kern="0" dirty="0">
                <a:solidFill>
                  <a:srgbClr val="000000"/>
                </a:solidFill>
                <a:latin typeface="IBM Plex Sans Light" panose="020B0403050203000203" pitchFamily="34" charset="0"/>
              </a:rPr>
              <a:t>at the </a:t>
            </a:r>
            <a:r>
              <a:rPr kumimoji="0" lang="en-US" sz="120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rPr>
              <a:t>utility scale.</a:t>
            </a:r>
            <a:endParaRPr lang="en-US" dirty="0">
              <a:effectLst/>
            </a:endParaRPr>
          </a:p>
          <a:p>
            <a:endParaRPr lang="en-US" dirty="0"/>
          </a:p>
        </p:txBody>
      </p:sp>
      <p:sp>
        <p:nvSpPr>
          <p:cNvPr id="4" name="Footer Placeholder 3"/>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Slide Number Placeholder 4"/>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83E8EA1-4A56-E64B-8CEB-340594895C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74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0" dirty="0">
                <a:latin typeface="+mn-lt"/>
              </a:rPr>
              <a:t>Quantum applications are comprised of classical inputs and outputs to a reusable code block that encapsulates the quantum execution code</a:t>
            </a:r>
            <a:endParaRPr lang="en-US" sz="1200" kern="0" dirty="0">
              <a:latin typeface="IBM Plex Sans Medm" panose="020B0503050203000203" pitchFamily="34" charset="0"/>
            </a:endParaRPr>
          </a:p>
          <a:p>
            <a:endParaRPr lang="en-US" sz="1800" kern="0" dirty="0">
              <a:latin typeface="IBM Plex Sans Medm" panose="020B0503050203000203" pitchFamily="34" charset="0"/>
            </a:endParaRPr>
          </a:p>
          <a:p>
            <a:r>
              <a:rPr lang="en-US" sz="1200" kern="0" dirty="0">
                <a:latin typeface="IBM Plex Sans Light" panose="020B0503050203000203" pitchFamily="34" charset="0"/>
              </a:rPr>
              <a:t>Quantum code follows a well-defined software pattern built from reusable building-blocks with </a:t>
            </a:r>
            <a:r>
              <a:rPr lang="en-US" sz="1200" kern="0" dirty="0" err="1">
                <a:latin typeface="IBM Plex Sans Light" panose="020B0503050203000203" pitchFamily="34" charset="0"/>
              </a:rPr>
              <a:t>Qiskit</a:t>
            </a:r>
            <a:r>
              <a:rPr lang="en-US" sz="1200" kern="0" dirty="0">
                <a:latin typeface="IBM Plex Sans Light" panose="020B0503050203000203" pitchFamily="34" charset="0"/>
              </a:rPr>
              <a:t> at the core, e.g. </a:t>
            </a:r>
            <a:r>
              <a:rPr lang="en-US" sz="1200" kern="0" dirty="0">
                <a:latin typeface="IBM Plex Sans Light" panose="020B0403050203000203" pitchFamily="34" charset="0"/>
              </a:rPr>
              <a:t>a service for </a:t>
            </a:r>
            <a:r>
              <a:rPr lang="en-US" sz="1200" kern="0" dirty="0" err="1">
                <a:latin typeface="IBM Plex Sans Light" panose="020B0403050203000203" pitchFamily="34" charset="0"/>
              </a:rPr>
              <a:t>transpiling</a:t>
            </a:r>
            <a:r>
              <a:rPr lang="en-US" sz="1200" kern="0" dirty="0">
                <a:latin typeface="IBM Plex Sans Light" panose="020B0403050203000203" pitchFamily="34" charset="0"/>
              </a:rPr>
              <a:t> quantum circuits</a:t>
            </a:r>
          </a:p>
          <a:p>
            <a:endParaRPr lang="en-US" sz="1800" kern="0" dirty="0">
              <a:latin typeface="IBM Plex Sans Medm" panose="020B050305020300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IBM Plex Sans Light" panose="020B0503050203000203" pitchFamily="34" charset="0"/>
                <a:ea typeface="+mn-ea"/>
                <a:cs typeface="+mn-cs"/>
              </a:rPr>
              <a:t>Allows for abstraction away from quantum circuits and hardware details</a:t>
            </a:r>
            <a:endParaRPr kumimoji="0" lang="en-US" sz="1800" b="0" i="0" u="none" strike="noStrike" kern="0" cap="none" spc="0" normalizeH="0" baseline="0" noProof="0" dirty="0">
              <a:ln>
                <a:noFill/>
              </a:ln>
              <a:solidFill>
                <a:srgbClr val="000000"/>
              </a:solidFill>
              <a:effectLst/>
              <a:uLnTx/>
              <a:uFillTx/>
              <a:latin typeface="IBM Plex Sans Medm" panose="020B0503050203000203" pitchFamily="34" charset="0"/>
              <a:ea typeface="+mn-ea"/>
              <a:cs typeface="+mn-cs"/>
            </a:endParaRPr>
          </a:p>
          <a:p>
            <a:endParaRPr lang="en-US" dirty="0"/>
          </a:p>
          <a:p>
            <a:r>
              <a:rPr lang="en-US" dirty="0"/>
              <a:t>All q algorithms follow this basic pattern (paradigm for thinking about algorithms): mapping part, optimization, … etc. no matter what algorithm</a:t>
            </a:r>
          </a:p>
          <a:p>
            <a:r>
              <a:rPr lang="en-US" dirty="0"/>
              <a:t>Our SDK already provides building blocks</a:t>
            </a:r>
          </a:p>
          <a:p>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E83E8EA1-4A56-E64B-8CEB-340594895C2C}" type="slidenum">
              <a:rPr lang="en-US" smtClean="0"/>
              <a:t>4</a:t>
            </a:fld>
            <a:endParaRPr lang="en-US"/>
          </a:p>
        </p:txBody>
      </p:sp>
    </p:spTree>
    <p:extLst>
      <p:ext uri="{BB962C8B-B14F-4D97-AF65-F5344CB8AC3E}">
        <p14:creationId xmlns:p14="http://schemas.microsoft.com/office/powerpoint/2010/main" val="1798787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Right now we have </a:t>
            </a:r>
            <a:r>
              <a:rPr lang="en-US" dirty="0" err="1"/>
              <a:t>Qiskit</a:t>
            </a:r>
            <a:r>
              <a:rPr lang="en-US" dirty="0"/>
              <a:t> library…etc. </a:t>
            </a:r>
          </a:p>
          <a:p>
            <a:r>
              <a:rPr lang="en-US" dirty="0"/>
              <a:t>For example, here’s how we can use elements of the </a:t>
            </a:r>
            <a:r>
              <a:rPr lang="en-US" dirty="0" err="1"/>
              <a:t>Qiskit</a:t>
            </a:r>
            <a:r>
              <a:rPr lang="en-US" dirty="0"/>
              <a:t> SDK into this general framework. As you can tell, we’re defining a clear set of inputs and outputs across each step. </a:t>
            </a:r>
          </a:p>
          <a:p>
            <a:endParaRPr lang="en-US" dirty="0"/>
          </a:p>
          <a:p>
            <a:r>
              <a:rPr lang="en-US" dirty="0"/>
              <a:t>In this case:</a:t>
            </a:r>
          </a:p>
          <a:p>
            <a:endParaRPr lang="en-US" dirty="0"/>
          </a:p>
          <a:p>
            <a:pPr marL="228600" indent="-228600">
              <a:buFont typeface="+mj-lt"/>
              <a:buAutoNum type="arabicPeriod"/>
            </a:pPr>
            <a:r>
              <a:rPr lang="en-US" dirty="0"/>
              <a:t>The Circuit Library helps me encode a mathematical expression of a problem into circuits and observables.</a:t>
            </a:r>
          </a:p>
          <a:p>
            <a:pPr marL="228600" indent="-228600">
              <a:buFont typeface="+mj-lt"/>
              <a:buAutoNum type="arabicPeriod"/>
            </a:pPr>
            <a:r>
              <a:rPr lang="en-US" dirty="0"/>
              <a:t>Then we pass these circuits and observables into the </a:t>
            </a:r>
            <a:r>
              <a:rPr lang="en-US" dirty="0" err="1"/>
              <a:t>transpile</a:t>
            </a:r>
            <a:r>
              <a:rPr lang="en-US" dirty="0"/>
              <a:t> to find the most efficient circuits for a target hardware, or what we’re calling ISA circuits (more on this in the next slide)…ready to execute as efficiently as possible</a:t>
            </a:r>
          </a:p>
          <a:p>
            <a:pPr marL="228600" indent="-228600">
              <a:buFont typeface="+mj-lt"/>
              <a:buAutoNum type="arabicPeriod"/>
            </a:pPr>
            <a:r>
              <a:rPr lang="en-US" dirty="0"/>
              <a:t>We have Primitives that focus on running these circuits as efficiently as possible, and perform relevant mitigation methods along the way</a:t>
            </a:r>
          </a:p>
          <a:p>
            <a:pPr marL="228600" indent="-228600">
              <a:buFont typeface="+mj-lt"/>
              <a:buAutoNum type="arabicPeriod"/>
            </a:pPr>
            <a:endParaRPr lang="en-US" dirty="0"/>
          </a:p>
          <a:p>
            <a:pPr marL="0" indent="0">
              <a:buFont typeface="+mj-lt"/>
              <a:buNone/>
            </a:pPr>
            <a:r>
              <a:rPr lang="en-US" dirty="0" err="1"/>
              <a:t>Qiskit</a:t>
            </a:r>
            <a:r>
              <a:rPr lang="en-US" dirty="0"/>
              <a:t> helps us lay out the base building blocks needed for this a workflow…</a:t>
            </a: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dirty="0">
              <a:ea typeface="IBM Plex Sans" charset="0"/>
              <a:cs typeface="IBM Plex Sans" charset="0"/>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dirty="0">
                <a:ea typeface="IBM Plex Sans" charset="0"/>
                <a:cs typeface="IBM Plex Sans" charset="0"/>
              </a:rPr>
              <a:t>H</a:t>
            </a:r>
            <a:r>
              <a:rPr lang="en-US" dirty="0">
                <a:solidFill>
                  <a:schemeClr val="tx1"/>
                </a:solidFill>
                <a:latin typeface="+mn-lt"/>
                <a:ea typeface="IBM Plex Sans" charset="0"/>
                <a:cs typeface="IBM Plex Sans" charset="0"/>
              </a:rPr>
              <a:t>ow do we </a:t>
            </a:r>
            <a:r>
              <a:rPr lang="en-US" b="1" dirty="0">
                <a:solidFill>
                  <a:srgbClr val="0F62FE"/>
                </a:solidFill>
                <a:latin typeface="+mn-lt"/>
                <a:ea typeface="IBM Plex Sans" charset="0"/>
                <a:cs typeface="IBM Plex Sans" charset="0"/>
              </a:rPr>
              <a:t>build upon </a:t>
            </a:r>
            <a:r>
              <a:rPr lang="en-US" b="1" dirty="0">
                <a:solidFill>
                  <a:srgbClr val="0F62FE"/>
                </a:solidFill>
                <a:ea typeface="IBM Plex Sans" charset="0"/>
                <a:cs typeface="IBM Plex Sans" charset="0"/>
              </a:rPr>
              <a:t>the performant foundation of </a:t>
            </a:r>
            <a:r>
              <a:rPr lang="en-US" b="1" dirty="0" err="1">
                <a:solidFill>
                  <a:srgbClr val="0F62FE"/>
                </a:solidFill>
                <a:ea typeface="IBM Plex Sans" charset="0"/>
                <a:cs typeface="IBM Plex Sans" charset="0"/>
              </a:rPr>
              <a:t>Qiskit</a:t>
            </a:r>
            <a:r>
              <a:rPr lang="en-US" b="1" dirty="0">
                <a:solidFill>
                  <a:srgbClr val="0F62FE"/>
                </a:solidFill>
                <a:ea typeface="IBM Plex Sans" charset="0"/>
                <a:cs typeface="IBM Plex Sans" charset="0"/>
              </a:rPr>
              <a:t> </a:t>
            </a:r>
            <a:r>
              <a:rPr lang="en-US" dirty="0">
                <a:ea typeface="IBM Plex Sans" charset="0"/>
                <a:cs typeface="IBM Plex Sans" charset="0"/>
              </a:rPr>
              <a:t>to </a:t>
            </a:r>
            <a:r>
              <a:rPr lang="en-US" dirty="0">
                <a:solidFill>
                  <a:schemeClr val="tx1"/>
                </a:solidFill>
                <a:latin typeface="+mn-lt"/>
                <a:ea typeface="IBM Plex Sans" charset="0"/>
                <a:cs typeface="IBM Plex Sans" charset="0"/>
              </a:rPr>
              <a:t>accelerate quantum algorithms research for utility?</a:t>
            </a:r>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E83E8EA1-4A56-E64B-8CEB-340594895C2C}" type="slidenum">
              <a:rPr lang="en-US" smtClean="0"/>
              <a:t>5</a:t>
            </a:fld>
            <a:endParaRPr lang="en-US"/>
          </a:p>
        </p:txBody>
      </p:sp>
    </p:spTree>
    <p:extLst>
      <p:ext uri="{BB962C8B-B14F-4D97-AF65-F5344CB8AC3E}">
        <p14:creationId xmlns:p14="http://schemas.microsoft.com/office/powerpoint/2010/main" val="4763332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7</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36528276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8</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4517663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Ansatz = prebuilt circuit but you can change the parameters</a:t>
            </a:r>
          </a:p>
          <a:p>
            <a:r>
              <a:rPr lang="en-US" dirty="0"/>
              <a:t>Also other tools like benchmarking circuits &amp; building your own gates/operators</a:t>
            </a:r>
          </a:p>
        </p:txBody>
      </p:sp>
      <p:sp>
        <p:nvSpPr>
          <p:cNvPr id="4" name="Slide Number Placeholder 3"/>
          <p:cNvSpPr>
            <a:spLocks noGrp="1"/>
          </p:cNvSpPr>
          <p:nvPr>
            <p:ph type="sldNum" sz="quarter" idx="5"/>
          </p:nvPr>
        </p:nvSpPr>
        <p:spPr/>
        <p:txBody>
          <a:bodyPr/>
          <a:lstStyle/>
          <a:p>
            <a:fld id="{6E2E38B8-B0B4-AD41-AC6E-B781F46A9FD3}" type="slidenum">
              <a:rPr lang="en-US" smtClean="0"/>
              <a:pPr/>
              <a:t>9</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19628237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s-ES_tradnl" dirty="0" err="1"/>
              <a:t>Qubit</a:t>
            </a:r>
            <a:r>
              <a:rPr lang="es-ES_tradnl" dirty="0"/>
              <a:t> </a:t>
            </a:r>
            <a:r>
              <a:rPr lang="es-ES_tradnl" dirty="0" err="1"/>
              <a:t>connectivity</a:t>
            </a:r>
            <a:r>
              <a:rPr lang="es-ES_tradnl" dirty="0"/>
              <a:t> = ex. </a:t>
            </a:r>
            <a:r>
              <a:rPr lang="es-ES_tradnl" dirty="0" err="1"/>
              <a:t>Qubit</a:t>
            </a:r>
            <a:r>
              <a:rPr lang="es-ES_tradnl" dirty="0"/>
              <a:t> 0 and </a:t>
            </a:r>
            <a:r>
              <a:rPr lang="es-ES_tradnl" dirty="0" err="1"/>
              <a:t>qubit</a:t>
            </a:r>
            <a:r>
              <a:rPr lang="es-ES_tradnl" dirty="0"/>
              <a:t> 7 in a </a:t>
            </a:r>
            <a:r>
              <a:rPr lang="es-ES_tradnl" dirty="0" err="1"/>
              <a:t>two-qubit</a:t>
            </a:r>
            <a:r>
              <a:rPr lang="es-ES_tradnl" dirty="0"/>
              <a:t> gate, </a:t>
            </a:r>
            <a:r>
              <a:rPr lang="es-ES_tradnl" dirty="0" err="1"/>
              <a:t>but</a:t>
            </a:r>
            <a:r>
              <a:rPr lang="es-ES_tradnl" dirty="0"/>
              <a:t> </a:t>
            </a:r>
            <a:r>
              <a:rPr lang="es-ES_tradnl" dirty="0" err="1"/>
              <a:t>on</a:t>
            </a:r>
            <a:r>
              <a:rPr lang="es-ES_tradnl" dirty="0"/>
              <a:t> hardware </a:t>
            </a:r>
            <a:r>
              <a:rPr lang="es-ES_tradnl" dirty="0" err="1"/>
              <a:t>they</a:t>
            </a:r>
            <a:r>
              <a:rPr lang="es-ES_tradnl" dirty="0"/>
              <a:t> are </a:t>
            </a:r>
            <a:r>
              <a:rPr lang="es-ES_tradnl" dirty="0" err="1"/>
              <a:t>not</a:t>
            </a:r>
            <a:r>
              <a:rPr lang="es-ES_tradnl" dirty="0"/>
              <a:t> </a:t>
            </a:r>
            <a:r>
              <a:rPr lang="es-ES_tradnl" dirty="0" err="1"/>
              <a:t>actually</a:t>
            </a:r>
            <a:r>
              <a:rPr lang="es-ES_tradnl" dirty="0"/>
              <a:t> </a:t>
            </a:r>
            <a:r>
              <a:rPr lang="es-ES_tradnl" dirty="0" err="1"/>
              <a:t>connected</a:t>
            </a:r>
            <a:r>
              <a:rPr lang="es-ES_tradnl" dirty="0"/>
              <a:t> </a:t>
            </a:r>
            <a:r>
              <a:rPr lang="es-ES_tradnl" dirty="0" err="1"/>
              <a:t>to</a:t>
            </a:r>
            <a:r>
              <a:rPr lang="es-ES_tradnl" dirty="0"/>
              <a:t> </a:t>
            </a:r>
            <a:r>
              <a:rPr lang="es-ES_tradnl" dirty="0" err="1"/>
              <a:t>each</a:t>
            </a:r>
            <a:r>
              <a:rPr lang="es-ES_tradnl" dirty="0"/>
              <a:t> </a:t>
            </a:r>
            <a:r>
              <a:rPr lang="es-ES_tradnl" dirty="0" err="1"/>
              <a:t>other</a:t>
            </a:r>
            <a:r>
              <a:rPr lang="es-ES_tradnl" dirty="0"/>
              <a:t>. </a:t>
            </a:r>
            <a:r>
              <a:rPr lang="es-ES_tradnl" dirty="0" err="1"/>
              <a:t>The</a:t>
            </a:r>
            <a:r>
              <a:rPr lang="es-ES_tradnl" dirty="0"/>
              <a:t> </a:t>
            </a:r>
            <a:r>
              <a:rPr lang="es-ES_tradnl" dirty="0" err="1"/>
              <a:t>way</a:t>
            </a:r>
            <a:r>
              <a:rPr lang="es-ES_tradnl" dirty="0"/>
              <a:t> </a:t>
            </a:r>
            <a:r>
              <a:rPr lang="es-ES_tradnl" dirty="0" err="1"/>
              <a:t>that</a:t>
            </a:r>
            <a:r>
              <a:rPr lang="es-ES_tradnl" dirty="0"/>
              <a:t> </a:t>
            </a:r>
            <a:r>
              <a:rPr lang="es-ES_tradnl" dirty="0" err="1"/>
              <a:t>is</a:t>
            </a:r>
            <a:r>
              <a:rPr lang="es-ES_tradnl" dirty="0"/>
              <a:t> </a:t>
            </a:r>
            <a:r>
              <a:rPr lang="es-ES_tradnl" dirty="0" err="1"/>
              <a:t>solved</a:t>
            </a:r>
            <a:r>
              <a:rPr lang="es-ES_tradnl" dirty="0"/>
              <a:t> </a:t>
            </a:r>
            <a:r>
              <a:rPr lang="es-ES_tradnl" dirty="0" err="1"/>
              <a:t>is</a:t>
            </a:r>
            <a:r>
              <a:rPr lang="es-ES_tradnl" dirty="0"/>
              <a:t> </a:t>
            </a:r>
            <a:r>
              <a:rPr lang="es-ES_tradnl" dirty="0" err="1"/>
              <a:t>with</a:t>
            </a:r>
            <a:r>
              <a:rPr lang="es-ES_tradnl" dirty="0"/>
              <a:t> </a:t>
            </a:r>
            <a:r>
              <a:rPr lang="es-ES_tradnl" dirty="0" err="1"/>
              <a:t>inserting</a:t>
            </a:r>
            <a:r>
              <a:rPr lang="es-ES_tradnl" dirty="0"/>
              <a:t> swap gates</a:t>
            </a:r>
          </a:p>
        </p:txBody>
      </p:sp>
      <p:sp>
        <p:nvSpPr>
          <p:cNvPr id="4" name="Slide Number Placeholder 3"/>
          <p:cNvSpPr>
            <a:spLocks noGrp="1"/>
          </p:cNvSpPr>
          <p:nvPr>
            <p:ph type="sldNum" sz="quarter" idx="5"/>
          </p:nvPr>
        </p:nvSpPr>
        <p:spPr/>
        <p:txBody>
          <a:bodyPr/>
          <a:lstStyle/>
          <a:p>
            <a:fld id="{6E2E38B8-B0B4-AD41-AC6E-B781F46A9FD3}" type="slidenum">
              <a:rPr lang="en-US" smtClean="0"/>
              <a:pPr/>
              <a:t>12</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3737461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Inspired by compilation, but not quite the same because you get back a circuit not machine code. Converting to pulse sequences is done with the cloud service</a:t>
            </a:r>
          </a:p>
          <a:p>
            <a:endParaRPr lang="en-US" dirty="0"/>
          </a:p>
          <a:p>
            <a:endParaRPr lang="en-US" dirty="0"/>
          </a:p>
          <a:p>
            <a:r>
              <a:rPr lang="en-US" dirty="0"/>
              <a:t>FYI: ECR gate = echo cross resonance, implements C-not</a:t>
            </a:r>
            <a:endParaRPr lang="en-BR"/>
          </a:p>
        </p:txBody>
      </p:sp>
      <p:sp>
        <p:nvSpPr>
          <p:cNvPr id="4" name="Slide Number Placeholder 3"/>
          <p:cNvSpPr>
            <a:spLocks noGrp="1"/>
          </p:cNvSpPr>
          <p:nvPr>
            <p:ph type="sldNum" sz="quarter" idx="5"/>
          </p:nvPr>
        </p:nvSpPr>
        <p:spPr/>
        <p:txBody>
          <a:bodyPr/>
          <a:lstStyle/>
          <a:p>
            <a:fld id="{6E2E38B8-B0B4-AD41-AC6E-B781F46A9FD3}" type="slidenum">
              <a:rPr lang="en-US" smtClean="0"/>
              <a:pPr/>
              <a:t>13</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26727604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Expectation value = average value of an observable quantity</a:t>
            </a:r>
          </a:p>
          <a:p>
            <a:r>
              <a:rPr lang="en-US" dirty="0"/>
              <a:t>Observable = a physical quantity you are measuring, like the Pauli operators to measure the spin of a qubit</a:t>
            </a:r>
          </a:p>
        </p:txBody>
      </p:sp>
      <p:sp>
        <p:nvSpPr>
          <p:cNvPr id="4" name="Slide Number Placeholder 3"/>
          <p:cNvSpPr>
            <a:spLocks noGrp="1"/>
          </p:cNvSpPr>
          <p:nvPr>
            <p:ph type="sldNum" sz="quarter" idx="5"/>
          </p:nvPr>
        </p:nvSpPr>
        <p:spPr/>
        <p:txBody>
          <a:bodyPr/>
          <a:lstStyle/>
          <a:p>
            <a:fld id="{6E2E38B8-B0B4-AD41-AC6E-B781F46A9FD3}" type="slidenum">
              <a:rPr lang="en-US" smtClean="0"/>
              <a:pPr/>
              <a:t>19</a:t>
            </a:fld>
            <a:endParaRPr lang="en-US"/>
          </a:p>
        </p:txBody>
      </p:sp>
      <p:sp>
        <p:nvSpPr>
          <p:cNvPr id="5" name="Footer Placeholder 4"/>
          <p:cNvSpPr>
            <a:spLocks noGrp="1"/>
          </p:cNvSpPr>
          <p:nvPr>
            <p:ph type="ftr" sz="quarter" idx="4"/>
          </p:nvPr>
        </p:nvSpPr>
        <p:spPr/>
        <p:txBody>
          <a:bodyPr/>
          <a:lstStyle/>
          <a:p>
            <a:r>
              <a:rPr lang="en-US"/>
              <a:t>Footer</a:t>
            </a:r>
          </a:p>
        </p:txBody>
      </p:sp>
    </p:spTree>
    <p:extLst>
      <p:ext uri="{BB962C8B-B14F-4D97-AF65-F5344CB8AC3E}">
        <p14:creationId xmlns:p14="http://schemas.microsoft.com/office/powerpoint/2010/main" val="33947742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descr="Place imagery here">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12192000" cy="6000750"/>
          </a:xfrm>
          <a:solidFill>
            <a:srgbClr val="E0E0E0"/>
          </a:solidFill>
        </p:spPr>
        <p:txBody>
          <a:bodyPr anchor="ctr"/>
          <a:lstStyle>
            <a:lvl1pPr algn="ctr">
              <a:defRPr>
                <a:solidFill>
                  <a:schemeClr val="accent5"/>
                </a:solidFill>
              </a:defRPr>
            </a:lvl1pPr>
          </a:lstStyle>
          <a:p>
            <a:r>
              <a:rPr lang="en-US" dirty="0"/>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3144044"/>
          </a:xfrm>
        </p:spPr>
        <p:txBody>
          <a:bodyPr/>
          <a:lstStyle>
            <a:lvl1pPr>
              <a:lnSpc>
                <a:spcPct val="100000"/>
              </a:lnSpc>
              <a:defRPr sz="4299">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D404A9AD-5866-6BA4-C928-31A5F88EF1E5}"/>
              </a:ext>
            </a:extLst>
          </p:cNvPr>
          <p:cNvSpPr>
            <a:spLocks noGrp="1"/>
          </p:cNvSpPr>
          <p:nvPr>
            <p:ph type="body" sz="quarter" idx="12"/>
          </p:nvPr>
        </p:nvSpPr>
        <p:spPr>
          <a:xfrm>
            <a:off x="287999" y="6044184"/>
            <a:ext cx="2468622" cy="571500"/>
          </a:xfrm>
        </p:spPr>
        <p:txBody>
          <a:bodyPr anchor="b"/>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7D4A8A02-E5FB-018D-1574-2015680C3A07}"/>
              </a:ext>
            </a:extLst>
          </p:cNvPr>
          <p:cNvSpPr>
            <a:spLocks noGrp="1"/>
          </p:cNvSpPr>
          <p:nvPr>
            <p:ph type="body" sz="quarter" idx="13"/>
          </p:nvPr>
        </p:nvSpPr>
        <p:spPr>
          <a:xfrm>
            <a:off x="3335316" y="6042370"/>
            <a:ext cx="2468622" cy="571500"/>
          </a:xfrm>
        </p:spPr>
        <p:txBody>
          <a:bodyPr anchor="b"/>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8" name="Picture 7" descr="IBM 8-bar logo">
            <a:extLst>
              <a:ext uri="{FF2B5EF4-FFF2-40B4-BE49-F238E27FC236}">
                <a16:creationId xmlns:a16="http://schemas.microsoft.com/office/drawing/2014/main" id="{418F6040-10C6-A4A5-7C1E-09A9F553C05B}"/>
              </a:ext>
            </a:extLst>
          </p:cNvPr>
          <p:cNvPicPr>
            <a:picLocks noChangeAspect="1"/>
          </p:cNvPicPr>
          <p:nvPr userDrawn="1"/>
        </p:nvPicPr>
        <p:blipFill>
          <a:blip r:embed="rId2"/>
          <a:stretch>
            <a:fillRect/>
          </a:stretch>
        </p:blipFill>
        <p:spPr>
          <a:xfrm>
            <a:off x="11138525" y="6263482"/>
            <a:ext cx="819043" cy="304800"/>
          </a:xfrm>
          <a:prstGeom prst="rect">
            <a:avLst/>
          </a:prstGeom>
        </p:spPr>
      </p:pic>
    </p:spTree>
    <p:extLst>
      <p:ext uri="{BB962C8B-B14F-4D97-AF65-F5344CB8AC3E}">
        <p14:creationId xmlns:p14="http://schemas.microsoft.com/office/powerpoint/2010/main" val="1671966093"/>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llout, stand-alo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210312"/>
            <a:ext cx="7330121" cy="4858544"/>
          </a:xfrm>
        </p:spPr>
        <p:txBody>
          <a:bodyPr/>
          <a:lstStyle>
            <a:lvl1pPr>
              <a:lnSpc>
                <a:spcPct val="100000"/>
              </a:lnSpc>
              <a:defRPr sz="4299">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12574632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ata, 2 callouts, vertical">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D5E03B0-C633-E81D-0D42-3FCCAFD64B0F}"/>
              </a:ext>
            </a:extLst>
          </p:cNvPr>
          <p:cNvSpPr>
            <a:spLocks noGrp="1"/>
          </p:cNvSpPr>
          <p:nvPr>
            <p:ph type="body" sz="quarter" idx="12"/>
          </p:nvPr>
        </p:nvSpPr>
        <p:spPr>
          <a:xfrm>
            <a:off x="287999" y="288036"/>
            <a:ext cx="3811091" cy="3144044"/>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287998" y="4649724"/>
            <a:ext cx="5524575" cy="1771650"/>
          </a:xfrm>
        </p:spPr>
        <p:txBody>
          <a:bodyPr anchor="b"/>
          <a:lstStyle>
            <a:lvl1pPr>
              <a:lnSpc>
                <a:spcPct val="90000"/>
              </a:lnSpc>
              <a:spcBef>
                <a:spcPts val="0"/>
              </a:spcBef>
              <a:defRPr sz="12897" b="0" i="0">
                <a:solidFill>
                  <a:schemeClr val="accent1"/>
                </a:solidFill>
                <a:latin typeface="IBM Plex Sans ExtLt" panose="020B0303050203000203" pitchFamily="34" charset="0"/>
              </a:defRPr>
            </a:lvl1pPr>
          </a:lstStyle>
          <a:p>
            <a:r>
              <a:rPr lang="en-US" dirty="0"/>
              <a:t>↗︎00M</a:t>
            </a:r>
          </a:p>
        </p:txBody>
      </p:sp>
      <p:cxnSp>
        <p:nvCxnSpPr>
          <p:cNvPr id="9" name="Straight Connector 8" descr="Vertical column divider">
            <a:extLst>
              <a:ext uri="{FF2B5EF4-FFF2-40B4-BE49-F238E27FC236}">
                <a16:creationId xmlns:a16="http://schemas.microsoft.com/office/drawing/2014/main" id="{1C44518A-7FBB-67DA-E35B-8BC0AAFC6062}"/>
              </a:ext>
            </a:extLst>
          </p:cNvPr>
          <p:cNvCxnSpPr/>
          <p:nvPr userDrawn="1"/>
        </p:nvCxnSpPr>
        <p:spPr bwMode="auto">
          <a:xfrm>
            <a:off x="609600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0A7285B0-4A1E-8885-0C0E-77D0ECA9CACD}"/>
              </a:ext>
            </a:extLst>
          </p:cNvPr>
          <p:cNvSpPr>
            <a:spLocks noGrp="1"/>
          </p:cNvSpPr>
          <p:nvPr>
            <p:ph type="body" sz="quarter" idx="11"/>
          </p:nvPr>
        </p:nvSpPr>
        <p:spPr>
          <a:xfrm>
            <a:off x="6380919" y="288036"/>
            <a:ext cx="3809504" cy="3144044"/>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6380919" y="4648200"/>
            <a:ext cx="5523781" cy="1771650"/>
          </a:xfrm>
        </p:spPr>
        <p:txBody>
          <a:bodyPr anchor="b"/>
          <a:lstStyle>
            <a:lvl1pPr>
              <a:lnSpc>
                <a:spcPct val="90000"/>
              </a:lnSpc>
              <a:spcBef>
                <a:spcPts val="0"/>
              </a:spcBef>
              <a:defRPr sz="12897" b="0" i="0">
                <a:solidFill>
                  <a:schemeClr val="accent1"/>
                </a:solidFill>
                <a:latin typeface="IBM Plex Sans ExtLt" panose="020B0303050203000203" pitchFamily="34" charset="0"/>
              </a:defRPr>
            </a:lvl1pPr>
          </a:lstStyle>
          <a:p>
            <a:r>
              <a:rPr lang="en-US" dirty="0"/>
              <a:t>+00%</a:t>
            </a:r>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115505731"/>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ata, 3 callouts, vertic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288036"/>
            <a:ext cx="2474590" cy="1429544"/>
          </a:xfrm>
        </p:spPr>
        <p:txBody>
          <a:bodyPr/>
          <a:lstStyle>
            <a:lvl1pPr>
              <a:lnSpc>
                <a:spcPct val="110000"/>
              </a:lnSpc>
              <a:defRPr sz="18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214884"/>
            <a:ext cx="2475384" cy="953956"/>
          </a:xfrm>
        </p:spPr>
        <p:txBody>
          <a:bodyPr/>
          <a:lstStyle>
            <a:lvl1pPr>
              <a:lnSpc>
                <a:spcPct val="90000"/>
              </a:lnSpc>
              <a:defRPr sz="6499">
                <a:solidFill>
                  <a:schemeClr val="accent1"/>
                </a:solidFill>
              </a:defRPr>
            </a:lvl1pPr>
            <a:lvl2pPr marL="0" indent="0">
              <a:buNone/>
              <a:defRPr/>
            </a:lvl2pPr>
          </a:lstStyle>
          <a:p>
            <a:pPr lvl="0"/>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3333316" y="1166534"/>
            <a:ext cx="2475384" cy="483652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383301" y="213241"/>
            <a:ext cx="2474590" cy="953294"/>
          </a:xfrm>
        </p:spPr>
        <p:txBody>
          <a:bodyPr/>
          <a:lstStyle>
            <a:lvl1pPr>
              <a:lnSpc>
                <a:spcPct val="90000"/>
              </a:lnSpc>
              <a:defRPr sz="6499">
                <a:solidFill>
                  <a:schemeClr val="accent1"/>
                </a:solidFill>
              </a:defRPr>
            </a:lvl1pPr>
          </a:lstStyle>
          <a:p>
            <a:pPr lvl="0"/>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1167327"/>
            <a:ext cx="2476178" cy="4833423"/>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9428523" y="214827"/>
            <a:ext cx="2474590" cy="951707"/>
          </a:xfrm>
        </p:spPr>
        <p:txBody>
          <a:bodyPr/>
          <a:lstStyle>
            <a:lvl1pPr>
              <a:lnSpc>
                <a:spcPct val="90000"/>
              </a:lnSpc>
              <a:defRPr sz="6499">
                <a:solidFill>
                  <a:schemeClr val="accent1"/>
                </a:solidFill>
              </a:defRPr>
            </a:lvl1pPr>
          </a:lstStyle>
          <a:p>
            <a:pPr lvl="0"/>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9428522" y="1166534"/>
            <a:ext cx="2476178" cy="4833423"/>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p:spPr>
        <p:txBody>
          <a:bodyPr anchor="b"/>
          <a:lstStyle>
            <a:lvl1pPr>
              <a:lnSpc>
                <a:spcPct val="120000"/>
              </a:lnSpc>
              <a:spcBef>
                <a:spcPts val="0"/>
              </a:spcBef>
              <a:defRPr sz="800" b="0" i="0">
                <a:solidFill>
                  <a:schemeClr val="tx1"/>
                </a:solidFill>
                <a:latin typeface="IBM Plex Sans" panose="020B05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12447118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ata, 2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287300" y="201168"/>
            <a:ext cx="2474590" cy="2667794"/>
          </a:xfrm>
        </p:spPr>
        <p:txBody>
          <a:bodyPr/>
          <a:lstStyle>
            <a:lvl1pPr>
              <a:lnSpc>
                <a:spcPct val="100000"/>
              </a:lnSpc>
              <a:defRPr sz="4299">
                <a:solidFill>
                  <a:schemeClr val="accent1"/>
                </a:solidFill>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3333316" y="201168"/>
            <a:ext cx="5523781" cy="2667794"/>
          </a:xfrm>
        </p:spPr>
        <p:txBody>
          <a:bodyPr/>
          <a:lstStyle>
            <a:lvl1pPr>
              <a:lnSpc>
                <a:spcPct val="100000"/>
              </a:lnSpc>
              <a:spcBef>
                <a:spcPts val="0"/>
              </a:spcBef>
              <a:defRPr sz="4299">
                <a:solidFill>
                  <a:schemeClr val="tx1"/>
                </a:solidFill>
              </a:defRPr>
            </a:lvl1pPr>
            <a:lvl2pPr marL="393113" indent="-393113">
              <a:lnSpc>
                <a:spcPct val="100000"/>
              </a:lnSpc>
              <a:spcBef>
                <a:spcPts val="0"/>
              </a:spcBef>
              <a:defRPr sz="4299">
                <a:solidFill>
                  <a:schemeClr val="tx1"/>
                </a:solidFill>
              </a:defRPr>
            </a:lvl2pPr>
            <a:lvl3pPr marL="749658" indent="-393113">
              <a:lnSpc>
                <a:spcPct val="100000"/>
              </a:lnSpc>
              <a:spcBef>
                <a:spcPts val="0"/>
              </a:spcBef>
              <a:defRPr sz="4299">
                <a:solidFill>
                  <a:schemeClr val="tx1"/>
                </a:solidFill>
              </a:defRPr>
            </a:lvl3pPr>
            <a:lvl4pPr marL="1142771" indent="-393113">
              <a:lnSpc>
                <a:spcPct val="100000"/>
              </a:lnSpc>
              <a:spcBef>
                <a:spcPts val="0"/>
              </a:spcBef>
              <a:defRPr sz="4299">
                <a:solidFill>
                  <a:schemeClr val="tx1"/>
                </a:solidFill>
              </a:defRPr>
            </a:lvl4pPr>
            <a:lvl5pPr>
              <a:lnSpc>
                <a:spcPct val="100000"/>
              </a:lnSpc>
              <a:spcBef>
                <a:spcPts val="0"/>
              </a:spcBef>
              <a:defRPr sz="4299">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0" name="Straight Connector 9" descr="Horizontal row divider">
            <a:extLst>
              <a:ext uri="{FF2B5EF4-FFF2-40B4-BE49-F238E27FC236}">
                <a16:creationId xmlns:a16="http://schemas.microsoft.com/office/drawing/2014/main" id="{3D81813D-DA09-FCA0-D570-1E2D428C59E9}"/>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287300" y="3238500"/>
            <a:ext cx="2474590" cy="2667000"/>
          </a:xfrm>
        </p:spPr>
        <p:txBody>
          <a:bodyPr/>
          <a:lstStyle>
            <a:lvl1pPr>
              <a:lnSpc>
                <a:spcPct val="100000"/>
              </a:lnSpc>
              <a:defRPr sz="4299">
                <a:solidFill>
                  <a:schemeClr val="accent1"/>
                </a:solidFill>
              </a:defRPr>
            </a:lvl1pPr>
            <a:lvl2pPr>
              <a:lnSpc>
                <a:spcPct val="100000"/>
              </a:lnSpc>
              <a:defRPr sz="4299">
                <a:solidFill>
                  <a:schemeClr val="accent1"/>
                </a:solidFill>
              </a:defRPr>
            </a:lvl2pPr>
            <a:lvl3pPr>
              <a:lnSpc>
                <a:spcPct val="100000"/>
              </a:lnSpc>
              <a:defRPr sz="4299">
                <a:solidFill>
                  <a:schemeClr val="accent1"/>
                </a:solidFill>
              </a:defRPr>
            </a:lvl3pPr>
            <a:lvl4pPr>
              <a:lnSpc>
                <a:spcPct val="100000"/>
              </a:lnSpc>
              <a:defRPr sz="4299">
                <a:solidFill>
                  <a:schemeClr val="accent1"/>
                </a:solidFill>
              </a:defRPr>
            </a:lvl4pPr>
            <a:lvl5pPr>
              <a:lnSpc>
                <a:spcPct val="100000"/>
              </a:lnSpc>
              <a:defRPr sz="4299">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3333316" y="3238500"/>
            <a:ext cx="5523781" cy="2667000"/>
          </a:xfrm>
        </p:spPr>
        <p:txBody>
          <a:bodyPr/>
          <a:lstStyle>
            <a:lvl1pPr>
              <a:lnSpc>
                <a:spcPct val="100000"/>
              </a:lnSpc>
              <a:spcBef>
                <a:spcPts val="0"/>
              </a:spcBef>
              <a:defRPr sz="4299">
                <a:solidFill>
                  <a:schemeClr val="tx1"/>
                </a:solidFill>
              </a:defRPr>
            </a:lvl1pPr>
            <a:lvl2pPr marL="393113" indent="-393113">
              <a:lnSpc>
                <a:spcPct val="100000"/>
              </a:lnSpc>
              <a:spcBef>
                <a:spcPts val="0"/>
              </a:spcBef>
              <a:defRPr sz="4299">
                <a:solidFill>
                  <a:schemeClr val="tx1"/>
                </a:solidFill>
              </a:defRPr>
            </a:lvl2pPr>
            <a:lvl3pPr marL="749658" indent="-393113">
              <a:lnSpc>
                <a:spcPct val="100000"/>
              </a:lnSpc>
              <a:spcBef>
                <a:spcPts val="0"/>
              </a:spcBef>
              <a:defRPr sz="4299">
                <a:solidFill>
                  <a:schemeClr val="tx1"/>
                </a:solidFill>
              </a:defRPr>
            </a:lvl3pPr>
            <a:lvl4pPr marL="1142771" indent="-393113">
              <a:lnSpc>
                <a:spcPct val="100000"/>
              </a:lnSpc>
              <a:spcBef>
                <a:spcPts val="0"/>
              </a:spcBef>
              <a:defRPr sz="4299">
                <a:solidFill>
                  <a:schemeClr val="tx1"/>
                </a:solidFill>
              </a:defRPr>
            </a:lvl4pPr>
            <a:lvl5pPr>
              <a:lnSpc>
                <a:spcPct val="100000"/>
              </a:lnSpc>
              <a:spcBef>
                <a:spcPts val="0"/>
              </a:spcBef>
              <a:defRPr sz="4299">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62392609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ata, 3 callouts, horizontal">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287999" y="288036"/>
            <a:ext cx="2474590" cy="1429544"/>
          </a:xfrm>
        </p:spPr>
        <p:txBody>
          <a:bodyPr/>
          <a:lstStyle>
            <a:lvl1pPr>
              <a:lnSpc>
                <a:spcPct val="110000"/>
              </a:lnSpc>
              <a:defRPr sz="1800">
                <a:solidFill>
                  <a:schemeClr val="tx2"/>
                </a:solidFill>
              </a:defRPr>
            </a:lvl1pPr>
          </a:lstStyle>
          <a:p>
            <a:r>
              <a:rPr lang="en-US"/>
              <a:t>Click to edit Master title style</a:t>
            </a:r>
            <a:endParaRPr lang="en-US" dirty="0"/>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3333316" y="205740"/>
            <a:ext cx="2475384" cy="1429544"/>
          </a:xfrm>
        </p:spPr>
        <p:txBody>
          <a:bodyPr/>
          <a:lstStyle>
            <a:lvl1pPr>
              <a:lnSpc>
                <a:spcPct val="90000"/>
              </a:lnSpc>
              <a:defRPr sz="6499">
                <a:solidFill>
                  <a:schemeClr val="accent1"/>
                </a:solidFill>
              </a:defRPr>
            </a:lvl1pPr>
            <a:lvl2pPr marL="0" indent="0">
              <a:buNone/>
              <a:defRPr/>
            </a:lvl2pPr>
          </a:lstStyle>
          <a:p>
            <a:r>
              <a:rPr lang="en-US" dirty="0"/>
              <a:t>00%</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380919" y="288036"/>
            <a:ext cx="3809504" cy="1429544"/>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7" name="Straight Connector 16" descr="Horizontal row divider">
            <a:extLst>
              <a:ext uri="{FF2B5EF4-FFF2-40B4-BE49-F238E27FC236}">
                <a16:creationId xmlns:a16="http://schemas.microsoft.com/office/drawing/2014/main" id="{1103109C-6DA9-8F27-B4B1-EE276442E489}"/>
              </a:ext>
            </a:extLst>
          </p:cNvPr>
          <p:cNvCxnSpPr/>
          <p:nvPr userDrawn="1"/>
        </p:nvCxnSpPr>
        <p:spPr bwMode="auto">
          <a:xfrm>
            <a:off x="3333316" y="20002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3333316" y="2093976"/>
            <a:ext cx="2475384" cy="1428753"/>
          </a:xfrm>
        </p:spPr>
        <p:txBody>
          <a:bodyPr/>
          <a:lstStyle>
            <a:lvl1pPr>
              <a:lnSpc>
                <a:spcPct val="90000"/>
              </a:lnSpc>
              <a:defRPr sz="6499">
                <a:solidFill>
                  <a:schemeClr val="accent1"/>
                </a:solidFill>
              </a:defRPr>
            </a:lvl1pPr>
          </a:lstStyle>
          <a:p>
            <a:r>
              <a:rPr lang="en-US" dirty="0"/>
              <a:t>00%</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6380919" y="2190750"/>
            <a:ext cx="3809504" cy="142875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5" name="Straight Connector 14" descr="Horizontal row divider">
            <a:extLst>
              <a:ext uri="{FF2B5EF4-FFF2-40B4-BE49-F238E27FC236}">
                <a16:creationId xmlns:a16="http://schemas.microsoft.com/office/drawing/2014/main" id="{687931BB-B3EF-829C-B354-B048514D5138}"/>
              </a:ext>
            </a:extLst>
          </p:cNvPr>
          <p:cNvCxnSpPr/>
          <p:nvPr userDrawn="1"/>
        </p:nvCxnSpPr>
        <p:spPr bwMode="auto">
          <a:xfrm>
            <a:off x="3333316" y="4095750"/>
            <a:ext cx="85713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3333317" y="4201668"/>
            <a:ext cx="2475383" cy="1428753"/>
          </a:xfrm>
        </p:spPr>
        <p:txBody>
          <a:bodyPr/>
          <a:lstStyle>
            <a:lvl1pPr>
              <a:lnSpc>
                <a:spcPct val="90000"/>
              </a:lnSpc>
              <a:defRPr sz="6499">
                <a:solidFill>
                  <a:schemeClr val="accent1"/>
                </a:solidFill>
              </a:defRPr>
            </a:lvl1pPr>
          </a:lstStyle>
          <a:p>
            <a:r>
              <a:rPr lang="en-US" dirty="0"/>
              <a:t>00%</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6380919" y="4286250"/>
            <a:ext cx="3809504" cy="142875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3333316" y="6021388"/>
            <a:ext cx="2475384" cy="571500"/>
          </a:xfrm>
        </p:spPr>
        <p:txBody>
          <a:bodyPr anchor="b"/>
          <a:lstStyle>
            <a:lvl1pPr>
              <a:lnSpc>
                <a:spcPct val="120000"/>
              </a:lnSpc>
              <a:spcBef>
                <a:spcPts val="0"/>
              </a:spcBef>
              <a:defRPr sz="800" b="0" i="0">
                <a:solidFill>
                  <a:schemeClr val="tx1"/>
                </a:solidFill>
                <a:latin typeface="IBM Plex Sans" panose="020B0503050203000203" pitchFamily="34" charset="0"/>
              </a:defRPr>
            </a:lvl1pPr>
            <a:lvl2pPr>
              <a:lnSpc>
                <a:spcPct val="120000"/>
              </a:lnSpc>
              <a:spcBef>
                <a:spcPts val="0"/>
              </a:spcBef>
              <a:defRPr sz="800" b="0" i="0">
                <a:solidFill>
                  <a:schemeClr val="tx1"/>
                </a:solidFill>
                <a:latin typeface="IBM Plex Sans" panose="020B0503050203000203" pitchFamily="34" charset="0"/>
              </a:defRPr>
            </a:lvl2pPr>
            <a:lvl3pPr>
              <a:lnSpc>
                <a:spcPct val="120000"/>
              </a:lnSpc>
              <a:spcBef>
                <a:spcPts val="0"/>
              </a:spcBef>
              <a:defRPr sz="800" b="0" i="0">
                <a:solidFill>
                  <a:schemeClr val="tx1"/>
                </a:solidFill>
                <a:latin typeface="IBM Plex Sans" panose="020B0503050203000203" pitchFamily="34" charset="0"/>
              </a:defRPr>
            </a:lvl3pPr>
            <a:lvl4pPr>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916832914"/>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4 columns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1C17B282-9F6A-839A-442D-69BC9DF3749A}"/>
              </a:ext>
            </a:extLst>
          </p:cNvPr>
          <p:cNvSpPr>
            <a:spLocks noGrp="1"/>
          </p:cNvSpPr>
          <p:nvPr>
            <p:ph type="body" sz="quarter" idx="11"/>
          </p:nvPr>
        </p:nvSpPr>
        <p:spPr>
          <a:xfrm>
            <a:off x="287999" y="1714500"/>
            <a:ext cx="2477765"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0"/>
            <a:ext cx="2475384"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2476178"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2" y="1714500"/>
            <a:ext cx="2479352"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796586541"/>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4 columns, short divide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6"/>
            <a:ext cx="2477765" cy="762794"/>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6">
            <a:extLst>
              <a:ext uri="{FF2B5EF4-FFF2-40B4-BE49-F238E27FC236}">
                <a16:creationId xmlns:a16="http://schemas.microsoft.com/office/drawing/2014/main" id="{1239EA8E-6B4C-405F-E7F6-ABB450E07109}"/>
              </a:ext>
            </a:extLst>
          </p:cNvPr>
          <p:cNvSpPr>
            <a:spLocks noGrp="1"/>
          </p:cNvSpPr>
          <p:nvPr>
            <p:ph type="body" sz="quarter" idx="19"/>
          </p:nvPr>
        </p:nvSpPr>
        <p:spPr>
          <a:xfrm>
            <a:off x="289681" y="1714500"/>
            <a:ext cx="2475384"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0" name="Straight Connector 19" descr="Vertical column divider">
            <a:extLst>
              <a:ext uri="{FF2B5EF4-FFF2-40B4-BE49-F238E27FC236}">
                <a16:creationId xmlns:a16="http://schemas.microsoft.com/office/drawing/2014/main" id="{ABAB2974-AD95-0BF2-C41A-265AEF03B4F7}"/>
              </a:ext>
            </a:extLst>
          </p:cNvPr>
          <p:cNvCxnSpPr>
            <a:cxnSpLocks/>
          </p:cNvCxnSpPr>
          <p:nvPr userDrawn="1"/>
        </p:nvCxnSpPr>
        <p:spPr bwMode="auto">
          <a:xfrm>
            <a:off x="3047603" y="1714500"/>
            <a:ext cx="0" cy="42862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0"/>
            <a:ext cx="2475384"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1" name="Straight Connector 20" descr="Vertical column divider">
            <a:extLst>
              <a:ext uri="{FF2B5EF4-FFF2-40B4-BE49-F238E27FC236}">
                <a16:creationId xmlns:a16="http://schemas.microsoft.com/office/drawing/2014/main" id="{CDB8CB8D-C4DB-E357-4948-59CD6A18A9DC}"/>
              </a:ext>
            </a:extLst>
          </p:cNvPr>
          <p:cNvCxnSpPr/>
          <p:nvPr userDrawn="1"/>
        </p:nvCxnSpPr>
        <p:spPr bwMode="auto">
          <a:xfrm>
            <a:off x="6093683"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2476178"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2" name="Straight Connector 21" descr="Vertical column divider">
            <a:extLst>
              <a:ext uri="{FF2B5EF4-FFF2-40B4-BE49-F238E27FC236}">
                <a16:creationId xmlns:a16="http://schemas.microsoft.com/office/drawing/2014/main" id="{8B5887E5-28C4-AA99-EBD5-E34B88F46F25}"/>
              </a:ext>
            </a:extLst>
          </p:cNvPr>
          <p:cNvCxnSpPr/>
          <p:nvPr userDrawn="1"/>
        </p:nvCxnSpPr>
        <p:spPr bwMode="auto">
          <a:xfrm>
            <a:off x="9142810" y="1714500"/>
            <a:ext cx="0" cy="428853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2" y="1714500"/>
            <a:ext cx="2479352"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836062173"/>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cxnSp>
        <p:nvCxnSpPr>
          <p:cNvPr id="14" name="Straight Connector 13" descr="Vertical column divider">
            <a:extLst>
              <a:ext uri="{FF2B5EF4-FFF2-40B4-BE49-F238E27FC236}">
                <a16:creationId xmlns:a16="http://schemas.microsoft.com/office/drawing/2014/main" id="{C6EB28FF-C21F-A83D-2D19-2242B76C6B09}"/>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3316" y="288036"/>
            <a:ext cx="2477765"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0"/>
            <a:ext cx="2475384"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3D7A0E74-695D-C6F5-07CD-01209D58A70A}"/>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6"/>
            <a:ext cx="2476178"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2476178"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19E1AC9A-B000-435B-E4BC-54B09FB795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28522" y="1714500"/>
            <a:ext cx="2479352"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271592613"/>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287999" y="288036"/>
            <a:ext cx="2474590" cy="1048544"/>
          </a:xfrm>
        </p:spPr>
        <p:txBody>
          <a:bodyPr/>
          <a:lstStyle>
            <a:lvl1pPr>
              <a:lnSpc>
                <a:spcPct val="110000"/>
              </a:lnSpc>
              <a:defRPr sz="12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287999" y="1714500"/>
            <a:ext cx="2477765" cy="2000250"/>
          </a:xfrm>
        </p:spPr>
        <p:txBody>
          <a:bodyPr/>
          <a:lstStyle>
            <a:lvl1pPr>
              <a:lnSpc>
                <a:spcPct val="100000"/>
              </a:lnSpc>
              <a:spcBef>
                <a:spcPts val="0"/>
              </a:spcBef>
              <a:defRPr sz="1800">
                <a:solidFill>
                  <a:schemeClr val="tx1"/>
                </a:solidFill>
              </a:defRPr>
            </a:lvl1pPr>
          </a:lstStyle>
          <a:p>
            <a:pPr lvl="0"/>
            <a:r>
              <a:rPr lang="en-US"/>
              <a:t>Click to edit Master text styles</a:t>
            </a:r>
          </a:p>
        </p:txBody>
      </p:sp>
      <p:cxnSp>
        <p:nvCxnSpPr>
          <p:cNvPr id="17" name="Straight Connector 16" descr="Vertical column divider">
            <a:extLst>
              <a:ext uri="{FF2B5EF4-FFF2-40B4-BE49-F238E27FC236}">
                <a16:creationId xmlns:a16="http://schemas.microsoft.com/office/drawing/2014/main" id="{4D695107-5427-4D2D-F88F-89BA74127CBF}"/>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Picture Placeholder 13" descr="Place pictogram here">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3333316" y="288036"/>
            <a:ext cx="607997" cy="608076"/>
          </a:xfrm>
        </p:spPr>
        <p:txBody>
          <a:bodyPr anchor="ctr"/>
          <a:lstStyle>
            <a:lvl1pPr algn="ctr">
              <a:defRPr sz="800">
                <a:solidFill>
                  <a:schemeClr val="tx1"/>
                </a:solidFill>
              </a:defRPr>
            </a:lvl1pPr>
          </a:lstStyle>
          <a:p>
            <a:r>
              <a:rPr lang="en-US" dirty="0"/>
              <a:t>Pictogram</a:t>
            </a:r>
          </a:p>
        </p:txBody>
      </p:sp>
      <p:sp>
        <p:nvSpPr>
          <p:cNvPr id="10" name="Text Placeholder 9">
            <a:extLst>
              <a:ext uri="{FF2B5EF4-FFF2-40B4-BE49-F238E27FC236}">
                <a16:creationId xmlns:a16="http://schemas.microsoft.com/office/drawing/2014/main" id="{627CF39F-F0FC-7815-2582-A13E0599BC21}"/>
              </a:ext>
            </a:extLst>
          </p:cNvPr>
          <p:cNvSpPr>
            <a:spLocks noGrp="1"/>
          </p:cNvSpPr>
          <p:nvPr>
            <p:ph type="body" sz="quarter" idx="12"/>
          </p:nvPr>
        </p:nvSpPr>
        <p:spPr>
          <a:xfrm>
            <a:off x="3333316" y="1714500"/>
            <a:ext cx="2475384" cy="428625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43B07B4A-5DB5-8126-EA79-502787053E82}"/>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3" descr="Place pictogram here">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6387345" y="288036"/>
            <a:ext cx="607997" cy="608076"/>
          </a:xfrm>
        </p:spPr>
        <p:txBody>
          <a:bodyPr anchor="ctr"/>
          <a:lstStyle>
            <a:lvl1pPr algn="ctr">
              <a:defRPr sz="800">
                <a:solidFill>
                  <a:schemeClr val="tx1"/>
                </a:solidFill>
              </a:defRPr>
            </a:lvl1pPr>
          </a:lstStyle>
          <a:p>
            <a:r>
              <a:rPr lang="en-US" dirty="0"/>
              <a:t>Pictogram</a:t>
            </a:r>
          </a:p>
        </p:txBody>
      </p:sp>
      <p:sp>
        <p:nvSpPr>
          <p:cNvPr id="11" name="Text Placeholder 9">
            <a:extLst>
              <a:ext uri="{FF2B5EF4-FFF2-40B4-BE49-F238E27FC236}">
                <a16:creationId xmlns:a16="http://schemas.microsoft.com/office/drawing/2014/main" id="{68C92137-8AC3-46D8-C9A2-F6F058938BEF}"/>
              </a:ext>
            </a:extLst>
          </p:cNvPr>
          <p:cNvSpPr>
            <a:spLocks noGrp="1"/>
          </p:cNvSpPr>
          <p:nvPr>
            <p:ph type="body" sz="quarter" idx="13"/>
          </p:nvPr>
        </p:nvSpPr>
        <p:spPr>
          <a:xfrm>
            <a:off x="6383185" y="1714500"/>
            <a:ext cx="2470738" cy="428625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4D829559-0A72-8826-E06A-C6CCD39750A4}"/>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3" descr="Place pictogram here">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9428522" y="288036"/>
            <a:ext cx="607997" cy="608076"/>
          </a:xfrm>
        </p:spPr>
        <p:txBody>
          <a:bodyPr anchor="ctr"/>
          <a:lstStyle>
            <a:lvl1pPr algn="ctr">
              <a:defRPr sz="800">
                <a:solidFill>
                  <a:schemeClr val="tx1"/>
                </a:solidFill>
              </a:defRPr>
            </a:lvl1pPr>
          </a:lstStyle>
          <a:p>
            <a:r>
              <a:rPr lang="en-US" dirty="0"/>
              <a:t>Pictogram</a:t>
            </a:r>
          </a:p>
        </p:txBody>
      </p:sp>
      <p:sp>
        <p:nvSpPr>
          <p:cNvPr id="12" name="Text Placeholder 9">
            <a:extLst>
              <a:ext uri="{FF2B5EF4-FFF2-40B4-BE49-F238E27FC236}">
                <a16:creationId xmlns:a16="http://schemas.microsoft.com/office/drawing/2014/main" id="{AC380211-AA5F-2F8D-309F-DC766DF1EF52}"/>
              </a:ext>
            </a:extLst>
          </p:cNvPr>
          <p:cNvSpPr>
            <a:spLocks noGrp="1"/>
          </p:cNvSpPr>
          <p:nvPr>
            <p:ph type="body" sz="quarter" idx="14"/>
          </p:nvPr>
        </p:nvSpPr>
        <p:spPr>
          <a:xfrm>
            <a:off x="9428523" y="1714500"/>
            <a:ext cx="2476177" cy="428625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p>
            <a:r>
              <a:rPr lang="en-US" dirty="0"/>
              <a:t>IBM Quantum</a:t>
            </a:r>
          </a:p>
        </p:txBody>
      </p: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091257450"/>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1 wide colum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6"/>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2554" y="192024"/>
            <a:ext cx="2477765" cy="570706"/>
          </a:xfrm>
        </p:spPr>
        <p:txBody>
          <a:bodyPr/>
          <a:lstStyle>
            <a:lvl1pPr>
              <a:lnSpc>
                <a:spcPct val="100000"/>
              </a:lnSpc>
              <a:spcBef>
                <a:spcPts val="0"/>
              </a:spcBef>
              <a:defRPr sz="3199">
                <a:solidFill>
                  <a:schemeClr val="tx2"/>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0"/>
            <a:ext cx="2475384" cy="4286250"/>
          </a:xfrm>
        </p:spPr>
        <p:txBody>
          <a:bodyPr/>
          <a:lstStyle>
            <a:lvl1pPr>
              <a:spcBef>
                <a:spcPts val="0"/>
              </a:spcBef>
              <a:defRPr sz="1400" b="0" i="0">
                <a:solidFill>
                  <a:schemeClr val="tx1"/>
                </a:solidFill>
                <a:latin typeface="IBM Plex Sans Light" panose="020B0403050203000203" pitchFamily="34" charset="0"/>
              </a:defRPr>
            </a:lvl1pPr>
            <a:lvl2pPr marL="127990" indent="-127990">
              <a:spcBef>
                <a:spcPts val="0"/>
              </a:spcBef>
              <a:defRPr sz="1400" b="0" i="0">
                <a:solidFill>
                  <a:schemeClr val="tx1"/>
                </a:solidFill>
                <a:latin typeface="IBM Plex Sans Light" panose="020B0403050203000203" pitchFamily="34" charset="0"/>
              </a:defRPr>
            </a:lvl2pPr>
            <a:lvl3pPr marL="255981" indent="-127990">
              <a:spcBef>
                <a:spcPts val="0"/>
              </a:spcBef>
              <a:defRPr sz="1400" b="0" i="0">
                <a:solidFill>
                  <a:schemeClr val="tx1"/>
                </a:solidFill>
                <a:latin typeface="IBM Plex Sans Light" panose="020B0403050203000203" pitchFamily="34" charset="0"/>
              </a:defRPr>
            </a:lvl3pPr>
            <a:lvl4pPr marL="383971" indent="-127990">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0919" y="1714500"/>
            <a:ext cx="5047593" cy="4286250"/>
          </a:xfrm>
        </p:spPr>
        <p:txBody>
          <a:bodyPr/>
          <a:lstStyle>
            <a:lvl1pPr>
              <a:spcBef>
                <a:spcPts val="0"/>
              </a:spcBef>
              <a:defRPr sz="1400" b="0" i="0">
                <a:solidFill>
                  <a:schemeClr val="tx1"/>
                </a:solidFill>
                <a:latin typeface="IBM Plex Sans Light" panose="020B0403050203000203" pitchFamily="34" charset="0"/>
              </a:defRPr>
            </a:lvl1pPr>
            <a:lvl2pPr marL="127990" indent="-127990">
              <a:spcBef>
                <a:spcPts val="0"/>
              </a:spcBef>
              <a:defRPr sz="1400" b="0" i="0">
                <a:solidFill>
                  <a:schemeClr val="tx1"/>
                </a:solidFill>
                <a:latin typeface="IBM Plex Sans Light" panose="020B0403050203000203" pitchFamily="34" charset="0"/>
              </a:defRPr>
            </a:lvl2pPr>
            <a:lvl3pPr marL="255981" indent="-127990">
              <a:spcBef>
                <a:spcPts val="0"/>
              </a:spcBef>
              <a:defRPr sz="1400" b="0" i="0">
                <a:solidFill>
                  <a:schemeClr val="tx1"/>
                </a:solidFill>
                <a:latin typeface="IBM Plex Sans Light" panose="020B0403050203000203" pitchFamily="34" charset="0"/>
              </a:defRPr>
            </a:lvl3pPr>
            <a:lvl4pPr marL="383971" indent="-127990">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p>
            <a:r>
              <a:rPr lang="en-US" dirty="0"/>
              <a:t>IBM Quantum</a:t>
            </a:r>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91647567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plain">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5524575" cy="2286794"/>
          </a:xfrm>
        </p:spPr>
        <p:txBody>
          <a:bodyPr/>
          <a:lstStyle>
            <a:lvl1pPr>
              <a:lnSpc>
                <a:spcPct val="100000"/>
              </a:lnSpc>
              <a:defRPr sz="4299"/>
            </a:lvl1pPr>
          </a:lstStyle>
          <a:p>
            <a:r>
              <a:rPr lang="en-US"/>
              <a:t>Click to edit Master title style</a:t>
            </a:r>
            <a:endParaRPr lang="en-US" dirty="0"/>
          </a:p>
        </p:txBody>
      </p:sp>
      <p:pic>
        <p:nvPicPr>
          <p:cNvPr id="3" name="Picture 2" descr="IBM 8-bar logo">
            <a:extLst>
              <a:ext uri="{FF2B5EF4-FFF2-40B4-BE49-F238E27FC236}">
                <a16:creationId xmlns:a16="http://schemas.microsoft.com/office/drawing/2014/main" id="{D1A09496-D938-6EB1-106C-48C5E423EAB0}"/>
              </a:ext>
            </a:extLst>
          </p:cNvPr>
          <p:cNvPicPr>
            <a:picLocks noChangeAspect="1"/>
          </p:cNvPicPr>
          <p:nvPr userDrawn="1"/>
        </p:nvPicPr>
        <p:blipFill>
          <a:blip r:embed="rId2"/>
          <a:stretch>
            <a:fillRect/>
          </a:stretch>
        </p:blipFill>
        <p:spPr>
          <a:xfrm>
            <a:off x="11138525" y="6263482"/>
            <a:ext cx="819043" cy="304800"/>
          </a:xfrm>
          <a:prstGeom prst="rect">
            <a:avLst/>
          </a:prstGeom>
        </p:spPr>
      </p:pic>
    </p:spTree>
    <p:extLst>
      <p:ext uri="{BB962C8B-B14F-4D97-AF65-F5344CB8AC3E}">
        <p14:creationId xmlns:p14="http://schemas.microsoft.com/office/powerpoint/2010/main" val="1964361247"/>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 2 wide colum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287999" y="288036"/>
            <a:ext cx="3711980" cy="953294"/>
          </a:xfrm>
        </p:spPr>
        <p:txBody>
          <a:bodyPr/>
          <a:lstStyle>
            <a:lvl1pPr>
              <a:lnSpc>
                <a:spcPct val="110000"/>
              </a:lnSpc>
              <a:defRPr sz="1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DABBA43D-8D00-4EDB-B803-D1EEE6CE2CB5}"/>
              </a:ext>
            </a:extLst>
          </p:cNvPr>
          <p:cNvSpPr>
            <a:spLocks noGrp="1"/>
          </p:cNvSpPr>
          <p:nvPr>
            <p:ph type="body" sz="quarter" idx="11"/>
          </p:nvPr>
        </p:nvSpPr>
        <p:spPr>
          <a:xfrm>
            <a:off x="287999" y="1714500"/>
            <a:ext cx="5049180" cy="428625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D32DCE7C-29C5-BC86-B154-7DD0C4F0553A}"/>
              </a:ext>
            </a:extLst>
          </p:cNvPr>
          <p:cNvSpPr>
            <a:spLocks noGrp="1"/>
          </p:cNvSpPr>
          <p:nvPr>
            <p:ph type="body" sz="quarter" idx="12"/>
          </p:nvPr>
        </p:nvSpPr>
        <p:spPr>
          <a:xfrm>
            <a:off x="6380919" y="1714500"/>
            <a:ext cx="5047593" cy="4286250"/>
          </a:xfrm>
        </p:spPr>
        <p:txBody>
          <a:bodyPr/>
          <a:lstStyle>
            <a:lvl1pPr>
              <a:lnSpc>
                <a:spcPct val="110000"/>
              </a:lnSpc>
              <a:spcBef>
                <a:spcPts val="0"/>
              </a:spcBef>
              <a:defRPr>
                <a:solidFill>
                  <a:schemeClr val="tx1"/>
                </a:solidFill>
              </a:defRPr>
            </a:lvl1pPr>
            <a:lvl2pPr>
              <a:lnSpc>
                <a:spcPct val="110000"/>
              </a:lnSpc>
              <a:spcBef>
                <a:spcPts val="0"/>
              </a:spcBef>
              <a:defRPr>
                <a:solidFill>
                  <a:schemeClr val="tx1"/>
                </a:solidFill>
              </a:defRPr>
            </a:lvl2pPr>
            <a:lvl3pPr>
              <a:lnSpc>
                <a:spcPct val="110000"/>
              </a:lnSpc>
              <a:spcBef>
                <a:spcPts val="0"/>
              </a:spcBef>
              <a:defRPr>
                <a:solidFill>
                  <a:schemeClr val="tx1"/>
                </a:solidFill>
              </a:defRPr>
            </a:lvl3pPr>
            <a:lvl4pPr>
              <a:lnSpc>
                <a:spcPct val="110000"/>
              </a:lnSpc>
              <a:spcBef>
                <a:spcPts val="0"/>
              </a:spcBef>
              <a:defRPr>
                <a:solidFill>
                  <a:schemeClr val="tx1"/>
                </a:solidFill>
              </a:defRPr>
            </a:lvl4pPr>
            <a:lvl5pPr>
              <a:lnSpc>
                <a:spcPct val="110000"/>
              </a:lnSpc>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p>
            <a:r>
              <a:rPr lang="en-US" dirty="0"/>
              <a:t>IBM Quantum</a:t>
            </a:r>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432349"/>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2 column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9" y="192024"/>
            <a:ext cx="5522193" cy="2286794"/>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6380919" y="288036"/>
            <a:ext cx="2476178" cy="57157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9428522" y="288036"/>
            <a:ext cx="2476178" cy="57157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Quantum</a:t>
            </a:r>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506235699"/>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2 column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287998" y="288036"/>
            <a:ext cx="2476178" cy="2286794"/>
          </a:xfrm>
        </p:spPr>
        <p:txBody>
          <a:bodyPr/>
          <a:lstStyle>
            <a:lvl1pPr>
              <a:lnSpc>
                <a:spcPct val="100000"/>
              </a:lnSpc>
              <a:defRPr sz="1800">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E09569-73DF-2226-A7D7-ABBE84A47048}"/>
              </a:ext>
            </a:extLst>
          </p:cNvPr>
          <p:cNvSpPr>
            <a:spLocks noGrp="1"/>
          </p:cNvSpPr>
          <p:nvPr>
            <p:ph type="body" sz="quarter" idx="11"/>
          </p:nvPr>
        </p:nvSpPr>
        <p:spPr>
          <a:xfrm>
            <a:off x="6380919" y="284957"/>
            <a:ext cx="2476178" cy="57157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4">
            <a:extLst>
              <a:ext uri="{FF2B5EF4-FFF2-40B4-BE49-F238E27FC236}">
                <a16:creationId xmlns:a16="http://schemas.microsoft.com/office/drawing/2014/main" id="{9B0D0BB0-9896-0353-D972-26B687C3D8DD}"/>
              </a:ext>
            </a:extLst>
          </p:cNvPr>
          <p:cNvSpPr>
            <a:spLocks noGrp="1"/>
          </p:cNvSpPr>
          <p:nvPr>
            <p:ph type="body" sz="quarter" idx="12"/>
          </p:nvPr>
        </p:nvSpPr>
        <p:spPr>
          <a:xfrm>
            <a:off x="9428522" y="284957"/>
            <a:ext cx="2476178" cy="57157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p>
            <a:r>
              <a:rPr lang="en-US" dirty="0"/>
              <a:t>IBM Quantum</a:t>
            </a:r>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21555725"/>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9" y="192024"/>
            <a:ext cx="5519019" cy="2286794"/>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6380919" y="288036"/>
            <a:ext cx="2476178"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6380919" y="1714500"/>
            <a:ext cx="2476178"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9428522" y="288036"/>
            <a:ext cx="2479352"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9430109" y="1714500"/>
            <a:ext cx="2476178"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Quantum</a:t>
            </a:r>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49143127"/>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287998" y="288036"/>
            <a:ext cx="2474591" cy="2286794"/>
          </a:xfrm>
        </p:spPr>
        <p:txBody>
          <a:bodyPr rIns="0"/>
          <a:lstStyle>
            <a:lvl1pPr>
              <a:lnSpc>
                <a:spcPct val="100000"/>
              </a:lnSpc>
              <a:defRPr sz="1400">
                <a:solidFill>
                  <a:schemeClr val="tx2"/>
                </a:solidFill>
              </a:defRPr>
            </a:lvl1pPr>
          </a:lstStyle>
          <a:p>
            <a:r>
              <a:rPr lang="en-US"/>
              <a:t>Click to edit Master title style</a:t>
            </a:r>
            <a:endParaRPr lang="en-US" dirty="0"/>
          </a:p>
        </p:txBody>
      </p:sp>
      <p:sp>
        <p:nvSpPr>
          <p:cNvPr id="4" name="Text Placeholder 9">
            <a:extLst>
              <a:ext uri="{FF2B5EF4-FFF2-40B4-BE49-F238E27FC236}">
                <a16:creationId xmlns:a16="http://schemas.microsoft.com/office/drawing/2014/main" id="{8AF10F27-0178-9C93-8741-F0241501B4B0}"/>
              </a:ext>
            </a:extLst>
          </p:cNvPr>
          <p:cNvSpPr>
            <a:spLocks noGrp="1"/>
          </p:cNvSpPr>
          <p:nvPr>
            <p:ph type="body" sz="quarter" idx="16"/>
          </p:nvPr>
        </p:nvSpPr>
        <p:spPr>
          <a:xfrm>
            <a:off x="6380919" y="288036"/>
            <a:ext cx="2476178"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8">
            <a:extLst>
              <a:ext uri="{FF2B5EF4-FFF2-40B4-BE49-F238E27FC236}">
                <a16:creationId xmlns:a16="http://schemas.microsoft.com/office/drawing/2014/main" id="{5898D950-EA52-ABF9-D15D-C6C8FE946495}"/>
              </a:ext>
            </a:extLst>
          </p:cNvPr>
          <p:cNvSpPr>
            <a:spLocks noGrp="1"/>
          </p:cNvSpPr>
          <p:nvPr>
            <p:ph type="body" sz="quarter" idx="18"/>
          </p:nvPr>
        </p:nvSpPr>
        <p:spPr>
          <a:xfrm>
            <a:off x="6380919" y="1714500"/>
            <a:ext cx="2476178"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12">
            <a:extLst>
              <a:ext uri="{FF2B5EF4-FFF2-40B4-BE49-F238E27FC236}">
                <a16:creationId xmlns:a16="http://schemas.microsoft.com/office/drawing/2014/main" id="{17CD3DC6-7946-2D82-C3E4-10BC579C88DE}"/>
              </a:ext>
            </a:extLst>
          </p:cNvPr>
          <p:cNvSpPr>
            <a:spLocks noGrp="1"/>
          </p:cNvSpPr>
          <p:nvPr>
            <p:ph type="body" sz="quarter" idx="17"/>
          </p:nvPr>
        </p:nvSpPr>
        <p:spPr>
          <a:xfrm>
            <a:off x="9428522" y="288036"/>
            <a:ext cx="2479352" cy="762794"/>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8">
            <a:extLst>
              <a:ext uri="{FF2B5EF4-FFF2-40B4-BE49-F238E27FC236}">
                <a16:creationId xmlns:a16="http://schemas.microsoft.com/office/drawing/2014/main" id="{A501ADC5-5846-FF23-F5DB-93E8D05863E8}"/>
              </a:ext>
            </a:extLst>
          </p:cNvPr>
          <p:cNvSpPr>
            <a:spLocks noGrp="1"/>
          </p:cNvSpPr>
          <p:nvPr>
            <p:ph type="body" sz="quarter" idx="19"/>
          </p:nvPr>
        </p:nvSpPr>
        <p:spPr>
          <a:xfrm>
            <a:off x="9431697" y="1714500"/>
            <a:ext cx="2476178" cy="4286250"/>
          </a:xfrm>
        </p:spPr>
        <p:txBody>
          <a:bodyPr/>
          <a:lstStyle>
            <a:lvl1pPr>
              <a:lnSpc>
                <a:spcPct val="110000"/>
              </a:lnSpc>
              <a:spcBef>
                <a:spcPts val="0"/>
              </a:spcBef>
              <a:defRPr sz="1000" b="0" i="0">
                <a:solidFill>
                  <a:schemeClr val="tx1"/>
                </a:solidFill>
                <a:latin typeface="IBM Plex Sans" panose="020B0503050203000203" pitchFamily="34" charset="0"/>
              </a:defRPr>
            </a:lvl1pPr>
            <a:lvl2pPr marL="91422" indent="-91422">
              <a:lnSpc>
                <a:spcPct val="110000"/>
              </a:lnSpc>
              <a:spcBef>
                <a:spcPts val="0"/>
              </a:spcBef>
              <a:defRPr sz="1000" b="0" i="0">
                <a:solidFill>
                  <a:schemeClr val="tx1"/>
                </a:solidFill>
                <a:latin typeface="IBM Plex Sans" panose="020B0503050203000203" pitchFamily="34" charset="0"/>
              </a:defRPr>
            </a:lvl2pPr>
            <a:lvl3pPr marL="182843" indent="-91422">
              <a:lnSpc>
                <a:spcPct val="110000"/>
              </a:lnSpc>
              <a:spcBef>
                <a:spcPts val="0"/>
              </a:spcBef>
              <a:defRPr sz="1000" b="0" i="0">
                <a:solidFill>
                  <a:schemeClr val="tx1"/>
                </a:solidFill>
                <a:latin typeface="IBM Plex Sans" panose="020B0503050203000203" pitchFamily="34" charset="0"/>
              </a:defRPr>
            </a:lvl3pPr>
            <a:lvl4pPr marL="274265" indent="-91422">
              <a:lnSpc>
                <a:spcPct val="110000"/>
              </a:lnSpc>
              <a:spcBef>
                <a:spcPts val="0"/>
              </a:spcBef>
              <a:defRPr sz="1000" b="0" i="0">
                <a:solidFill>
                  <a:schemeClr val="tx1"/>
                </a:solidFill>
                <a:latin typeface="IBM Plex Sans" panose="020B0503050203000203" pitchFamily="34" charset="0"/>
              </a:defRPr>
            </a:lvl4pPr>
            <a:lvl5pPr>
              <a:lnSpc>
                <a:spcPct val="110000"/>
              </a:lnSpc>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p>
            <a:r>
              <a:rPr lang="en-US" dirty="0"/>
              <a:t>IBM Quantum</a:t>
            </a:r>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963607522"/>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192024"/>
            <a:ext cx="2474590" cy="570707"/>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3334142" y="192024"/>
            <a:ext cx="2477765" cy="570706"/>
          </a:xfrm>
        </p:spPr>
        <p:txBody>
          <a:bodyPr/>
          <a:lstStyle>
            <a:lvl1pPr>
              <a:lnSpc>
                <a:spcPct val="100000"/>
              </a:lnSpc>
              <a:spcBef>
                <a:spcPts val="0"/>
              </a:spcBef>
              <a:defRPr sz="3199">
                <a:solidFill>
                  <a:schemeClr val="tx2"/>
                </a:solidFill>
              </a:defRPr>
            </a:lvl1pPr>
            <a:lvl2pPr>
              <a:lnSpc>
                <a:spcPct val="90000"/>
              </a:lnSpc>
              <a:spcBef>
                <a:spcPts val="0"/>
              </a:spcBef>
              <a:defRPr sz="1400"/>
            </a:lvl2pPr>
            <a:lvl3pPr>
              <a:lnSpc>
                <a:spcPct val="90000"/>
              </a:lnSpc>
              <a:spcBef>
                <a:spcPts val="0"/>
              </a:spcBef>
              <a:defRPr sz="1400"/>
            </a:lvl3pPr>
            <a:lvl4pPr>
              <a:lnSpc>
                <a:spcPct val="90000"/>
              </a:lnSpc>
              <a:spcBef>
                <a:spcPts val="0"/>
              </a:spcBef>
              <a:defRPr sz="1400"/>
            </a:lvl4pPr>
            <a:lvl5pPr>
              <a:lnSpc>
                <a:spcPct val="90000"/>
              </a:lnSpc>
              <a:spcBef>
                <a:spcPts val="0"/>
              </a:spcBef>
              <a:defRPr sz="1400"/>
            </a:lvl5pPr>
          </a:lstStyle>
          <a:p>
            <a:pPr lvl="0"/>
            <a:r>
              <a:rPr lang="en-US"/>
              <a:t>Click to edit Master text styles</a:t>
            </a:r>
          </a:p>
        </p:txBody>
      </p:sp>
      <p:sp>
        <p:nvSpPr>
          <p:cNvPr id="7" name="Text Placeholder 6">
            <a:extLst>
              <a:ext uri="{FF2B5EF4-FFF2-40B4-BE49-F238E27FC236}">
                <a16:creationId xmlns:a16="http://schemas.microsoft.com/office/drawing/2014/main" id="{F9E6C7C8-F097-FDD3-FF97-3FC4133BC68D}"/>
              </a:ext>
            </a:extLst>
          </p:cNvPr>
          <p:cNvSpPr>
            <a:spLocks noGrp="1"/>
          </p:cNvSpPr>
          <p:nvPr>
            <p:ph type="body" sz="quarter" idx="12"/>
          </p:nvPr>
        </p:nvSpPr>
        <p:spPr>
          <a:xfrm>
            <a:off x="3333316" y="1714500"/>
            <a:ext cx="2475384" cy="4286250"/>
          </a:xfrm>
        </p:spPr>
        <p:txBody>
          <a:bodyPr/>
          <a:lstStyle>
            <a:lvl1pPr>
              <a:spcBef>
                <a:spcPts val="0"/>
              </a:spcBef>
              <a:defRPr sz="1400" b="0" i="0">
                <a:solidFill>
                  <a:schemeClr val="tx1"/>
                </a:solidFill>
                <a:latin typeface="IBM Plex Sans Light" panose="020B0403050203000203" pitchFamily="34" charset="0"/>
              </a:defRPr>
            </a:lvl1pPr>
            <a:lvl2pPr marL="127990" indent="-127990">
              <a:spcBef>
                <a:spcPts val="0"/>
              </a:spcBef>
              <a:defRPr sz="1400" b="0" i="0">
                <a:solidFill>
                  <a:schemeClr val="tx1"/>
                </a:solidFill>
                <a:latin typeface="IBM Plex Sans Light" panose="020B0403050203000203" pitchFamily="34" charset="0"/>
              </a:defRPr>
            </a:lvl2pPr>
            <a:lvl3pPr marL="255981" indent="-127990">
              <a:spcBef>
                <a:spcPts val="0"/>
              </a:spcBef>
              <a:defRPr sz="1400" b="0" i="0">
                <a:solidFill>
                  <a:schemeClr val="tx1"/>
                </a:solidFill>
                <a:latin typeface="IBM Plex Sans Light" panose="020B0403050203000203" pitchFamily="34" charset="0"/>
              </a:defRPr>
            </a:lvl3pPr>
            <a:lvl4pPr marL="383971" indent="-127990">
              <a:spcBef>
                <a:spcPts val="0"/>
              </a:spcBef>
              <a:defRPr sz="1400" b="0" i="0">
                <a:solidFill>
                  <a:schemeClr val="tx1"/>
                </a:solidFill>
                <a:latin typeface="IBM Plex Sans Light" panose="020B0403050203000203" pitchFamily="34" charset="0"/>
              </a:defRPr>
            </a:lvl4pPr>
            <a:lvl5pPr>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3" name="Straight Connector 12" descr="Vertical column divider">
            <a:extLst>
              <a:ext uri="{FF2B5EF4-FFF2-40B4-BE49-F238E27FC236}">
                <a16:creationId xmlns:a16="http://schemas.microsoft.com/office/drawing/2014/main" id="{202744BD-C7A4-D538-2E19-AA279C025A21}"/>
              </a:ext>
            </a:extLst>
          </p:cNvPr>
          <p:cNvCxnSpPr/>
          <p:nvPr userDrawn="1"/>
        </p:nvCxnSpPr>
        <p:spPr bwMode="auto">
          <a:xfrm>
            <a:off x="609368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Picture Placeholder 4" descr="Place pictogram here">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6380919" y="288036"/>
            <a:ext cx="607997" cy="607231"/>
          </a:xfrm>
        </p:spPr>
        <p:txBody>
          <a:bodyPr anchor="ctr"/>
          <a:lstStyle>
            <a:lvl1pPr algn="ctr">
              <a:defRPr sz="800">
                <a:solidFill>
                  <a:schemeClr val="tx1"/>
                </a:solidFill>
              </a:defRPr>
            </a:lvl1pPr>
          </a:lstStyle>
          <a:p>
            <a:r>
              <a:rPr lang="en-US" dirty="0"/>
              <a:t>Pictogram</a:t>
            </a:r>
          </a:p>
        </p:txBody>
      </p:sp>
      <p:sp>
        <p:nvSpPr>
          <p:cNvPr id="9" name="Text Placeholder 8">
            <a:extLst>
              <a:ext uri="{FF2B5EF4-FFF2-40B4-BE49-F238E27FC236}">
                <a16:creationId xmlns:a16="http://schemas.microsoft.com/office/drawing/2014/main" id="{1E0B684B-61D6-CF9E-57FC-892D7CEE8D1D}"/>
              </a:ext>
            </a:extLst>
          </p:cNvPr>
          <p:cNvSpPr>
            <a:spLocks noGrp="1"/>
          </p:cNvSpPr>
          <p:nvPr>
            <p:ph type="body" sz="quarter" idx="13"/>
          </p:nvPr>
        </p:nvSpPr>
        <p:spPr>
          <a:xfrm>
            <a:off x="6382988" y="1714500"/>
            <a:ext cx="2476178"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ADCE883F-3781-7F7E-8236-8BB5CEBAD77C}"/>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Picture Placeholder 11" descr="Place pictogram here">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9428522" y="288036"/>
            <a:ext cx="608843" cy="608076"/>
          </a:xfrm>
        </p:spPr>
        <p:txBody>
          <a:bodyPr anchor="ctr"/>
          <a:lstStyle>
            <a:lvl1pPr algn="ctr">
              <a:defRPr sz="800">
                <a:solidFill>
                  <a:schemeClr val="tx1"/>
                </a:solidFill>
              </a:defRPr>
            </a:lvl1pPr>
          </a:lstStyle>
          <a:p>
            <a:r>
              <a:rPr lang="en-US" dirty="0"/>
              <a:t>Pictogram</a:t>
            </a:r>
          </a:p>
        </p:txBody>
      </p:sp>
      <p:sp>
        <p:nvSpPr>
          <p:cNvPr id="11" name="Text Placeholder 10">
            <a:extLst>
              <a:ext uri="{FF2B5EF4-FFF2-40B4-BE49-F238E27FC236}">
                <a16:creationId xmlns:a16="http://schemas.microsoft.com/office/drawing/2014/main" id="{1E0D5184-93C0-B658-7967-FBC78C38A518}"/>
              </a:ext>
            </a:extLst>
          </p:cNvPr>
          <p:cNvSpPr>
            <a:spLocks noGrp="1"/>
          </p:cNvSpPr>
          <p:nvPr>
            <p:ph type="body" sz="quarter" idx="14"/>
          </p:nvPr>
        </p:nvSpPr>
        <p:spPr>
          <a:xfrm>
            <a:off x="9430591" y="1714500"/>
            <a:ext cx="2479352" cy="4286250"/>
          </a:xfrm>
        </p:spPr>
        <p:txBody>
          <a:bodyPr/>
          <a:lstStyle>
            <a:lvl1pPr>
              <a:spcBef>
                <a:spcPts val="0"/>
              </a:spcBef>
              <a:defRPr sz="1000" b="0" i="0">
                <a:solidFill>
                  <a:schemeClr val="tx1"/>
                </a:solidFill>
                <a:latin typeface="IBM Plex Sans" panose="020B0503050203000203" pitchFamily="34" charset="0"/>
              </a:defRPr>
            </a:lvl1pPr>
            <a:lvl2pPr marL="91422" indent="-91422">
              <a:spcBef>
                <a:spcPts val="0"/>
              </a:spcBef>
              <a:defRPr sz="1000" b="0" i="0">
                <a:solidFill>
                  <a:schemeClr val="tx1"/>
                </a:solidFill>
                <a:latin typeface="IBM Plex Sans" panose="020B0503050203000203" pitchFamily="34" charset="0"/>
              </a:defRPr>
            </a:lvl2pPr>
            <a:lvl3pPr marL="182843" indent="-91422">
              <a:spcBef>
                <a:spcPts val="0"/>
              </a:spcBef>
              <a:defRPr sz="1000" b="0" i="0">
                <a:solidFill>
                  <a:schemeClr val="tx1"/>
                </a:solidFill>
                <a:latin typeface="IBM Plex Sans" panose="020B0503050203000203" pitchFamily="34" charset="0"/>
              </a:defRPr>
            </a:lvl3pPr>
            <a:lvl4pPr marL="274265" indent="-91422">
              <a:spcBef>
                <a:spcPts val="0"/>
              </a:spcBef>
              <a:defRPr sz="1000" b="0" i="0">
                <a:solidFill>
                  <a:schemeClr val="tx1"/>
                </a:solidFill>
                <a:latin typeface="IBM Plex Sans" panose="020B0503050203000203" pitchFamily="34" charset="0"/>
              </a:defRPr>
            </a:lvl4pPr>
            <a:lvl5pPr>
              <a:spcBef>
                <a:spcPts val="0"/>
              </a:spcBef>
              <a:defRPr sz="1000" b="0" i="0">
                <a:solidFill>
                  <a:schemeClr val="tx1"/>
                </a:solidFill>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p>
            <a:r>
              <a:rPr lang="en-US" dirty="0"/>
              <a:t>IBM Quantum</a:t>
            </a:r>
          </a:p>
        </p:txBody>
      </p: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529899098"/>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bg>
      <p:bgPr>
        <a:solidFill>
          <a:schemeClr val="bg1"/>
        </a:solidFill>
        <a:effectLst/>
      </p:bgPr>
    </p:bg>
    <p:spTree>
      <p:nvGrpSpPr>
        <p:cNvPr id="1" name=""/>
        <p:cNvGrpSpPr/>
        <p:nvPr/>
      </p:nvGrpSpPr>
      <p:grpSpPr>
        <a:xfrm>
          <a:off x="0" y="0"/>
          <a:ext cx="0" cy="0"/>
          <a:chOff x="0" y="0"/>
          <a:chExt cx="0" cy="0"/>
        </a:xfrm>
      </p:grpSpPr>
      <p:sp>
        <p:nvSpPr>
          <p:cNvPr id="13" name="Picture Placeholder 12" descr="Place pictogram here">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287998" y="288036"/>
            <a:ext cx="607997" cy="608076"/>
          </a:xfrm>
        </p:spPr>
        <p:txBody>
          <a:bodyPr anchor="ctr"/>
          <a:lstStyle>
            <a:lvl1pPr algn="ctr">
              <a:defRPr sz="800"/>
            </a:lvl1pPr>
          </a:lstStyle>
          <a:p>
            <a:r>
              <a:rPr lang="en-US" dirty="0"/>
              <a:t>Pictogram</a:t>
            </a:r>
          </a:p>
        </p:txBody>
      </p:sp>
      <p:sp>
        <p:nvSpPr>
          <p:cNvPr id="5" name="Text Placeholder 4">
            <a:extLst>
              <a:ext uri="{FF2B5EF4-FFF2-40B4-BE49-F238E27FC236}">
                <a16:creationId xmlns:a16="http://schemas.microsoft.com/office/drawing/2014/main" id="{931099CB-CB87-D5D5-506D-4B49C08161D3}"/>
              </a:ext>
            </a:extLst>
          </p:cNvPr>
          <p:cNvSpPr>
            <a:spLocks noGrp="1"/>
          </p:cNvSpPr>
          <p:nvPr>
            <p:ph type="body" sz="quarter" idx="11"/>
          </p:nvPr>
        </p:nvSpPr>
        <p:spPr>
          <a:xfrm>
            <a:off x="287999" y="1239012"/>
            <a:ext cx="3334903" cy="1524000"/>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descr="Vertical column divider">
            <a:extLst>
              <a:ext uri="{FF2B5EF4-FFF2-40B4-BE49-F238E27FC236}">
                <a16:creationId xmlns:a16="http://schemas.microsoft.com/office/drawing/2014/main" id="{00A530A6-2F26-DA70-D0D9-6DD90453CEC1}"/>
              </a:ext>
              <a:ext uri="{C183D7F6-B498-43B3-948B-1728B52AA6E4}">
                <adec:decorative xmlns:adec="http://schemas.microsoft.com/office/drawing/2017/decorative" val="0"/>
              </a:ext>
            </a:extLst>
          </p:cNvPr>
          <p:cNvCxnSpPr/>
          <p:nvPr userDrawn="1"/>
        </p:nvCxnSpPr>
        <p:spPr bwMode="auto">
          <a:xfrm>
            <a:off x="6095206"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Picture Placeholder 14" descr="Place pictogram here">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6380919" y="288036"/>
            <a:ext cx="607997" cy="608076"/>
          </a:xfrm>
        </p:spPr>
        <p:txBody>
          <a:bodyPr anchor="ctr"/>
          <a:lstStyle>
            <a:lvl1pPr algn="ctr">
              <a:defRPr sz="800"/>
            </a:lvl1pPr>
          </a:lstStyle>
          <a:p>
            <a:r>
              <a:rPr lang="en-US" dirty="0"/>
              <a:t>Pictogram</a:t>
            </a:r>
          </a:p>
        </p:txBody>
      </p:sp>
      <p:sp>
        <p:nvSpPr>
          <p:cNvPr id="7" name="Text Placeholder 6">
            <a:extLst>
              <a:ext uri="{FF2B5EF4-FFF2-40B4-BE49-F238E27FC236}">
                <a16:creationId xmlns:a16="http://schemas.microsoft.com/office/drawing/2014/main" id="{FC1DA3C4-E728-0E45-C91D-8EDF4B495FFC}"/>
              </a:ext>
            </a:extLst>
          </p:cNvPr>
          <p:cNvSpPr>
            <a:spLocks noGrp="1"/>
          </p:cNvSpPr>
          <p:nvPr>
            <p:ph type="body" sz="quarter" idx="12"/>
          </p:nvPr>
        </p:nvSpPr>
        <p:spPr>
          <a:xfrm>
            <a:off x="6380919" y="1238250"/>
            <a:ext cx="3333316" cy="1524000"/>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9C5483A0-0E31-72CE-21C3-6248FAEBC09A}"/>
              </a:ext>
              <a:ext uri="{C183D7F6-B498-43B3-948B-1728B52AA6E4}">
                <adec:decorative xmlns:adec="http://schemas.microsoft.com/office/drawing/2017/decorative" val="0"/>
              </a:ext>
            </a:extLst>
          </p:cNvPr>
          <p:cNvCxnSpPr/>
          <p:nvPr userDrawn="1"/>
        </p:nvCxnSpPr>
        <p:spPr bwMode="auto">
          <a:xfrm>
            <a:off x="284126"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6" descr="Place pictogram here">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287998" y="3236976"/>
            <a:ext cx="607997" cy="608076"/>
          </a:xfrm>
        </p:spPr>
        <p:txBody>
          <a:bodyPr anchor="ctr"/>
          <a:lstStyle>
            <a:lvl1pPr algn="ctr">
              <a:defRPr sz="800"/>
            </a:lvl1pPr>
          </a:lstStyle>
          <a:p>
            <a:r>
              <a:rPr lang="en-US" dirty="0"/>
              <a:t>Pictogram</a:t>
            </a:r>
          </a:p>
        </p:txBody>
      </p:sp>
      <p:sp>
        <p:nvSpPr>
          <p:cNvPr id="9" name="Text Placeholder 8">
            <a:extLst>
              <a:ext uri="{FF2B5EF4-FFF2-40B4-BE49-F238E27FC236}">
                <a16:creationId xmlns:a16="http://schemas.microsoft.com/office/drawing/2014/main" id="{B0565063-698E-31B0-B619-B99A9A0B3DB6}"/>
              </a:ext>
            </a:extLst>
          </p:cNvPr>
          <p:cNvSpPr>
            <a:spLocks noGrp="1"/>
          </p:cNvSpPr>
          <p:nvPr>
            <p:ph type="body" sz="quarter" idx="13"/>
          </p:nvPr>
        </p:nvSpPr>
        <p:spPr>
          <a:xfrm>
            <a:off x="287998" y="4192524"/>
            <a:ext cx="3334904" cy="1524000"/>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18" descr="Place pictogram here">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6380919" y="3238500"/>
            <a:ext cx="607997" cy="608076"/>
          </a:xfrm>
        </p:spPr>
        <p:txBody>
          <a:bodyPr anchor="ctr"/>
          <a:lstStyle>
            <a:lvl1pPr algn="ctr">
              <a:defRPr sz="800"/>
            </a:lvl1pPr>
          </a:lstStyle>
          <a:p>
            <a:r>
              <a:rPr lang="en-US" dirty="0"/>
              <a:t>Pictogram</a:t>
            </a:r>
          </a:p>
        </p:txBody>
      </p:sp>
      <p:sp>
        <p:nvSpPr>
          <p:cNvPr id="11" name="Text Placeholder 10">
            <a:extLst>
              <a:ext uri="{FF2B5EF4-FFF2-40B4-BE49-F238E27FC236}">
                <a16:creationId xmlns:a16="http://schemas.microsoft.com/office/drawing/2014/main" id="{B4E44FFD-1EB7-1873-F6D1-67DE839EF09E}"/>
              </a:ext>
            </a:extLst>
          </p:cNvPr>
          <p:cNvSpPr>
            <a:spLocks noGrp="1"/>
          </p:cNvSpPr>
          <p:nvPr>
            <p:ph type="body" sz="quarter" idx="14"/>
          </p:nvPr>
        </p:nvSpPr>
        <p:spPr>
          <a:xfrm>
            <a:off x="6380920" y="4191000"/>
            <a:ext cx="3333316" cy="1524000"/>
          </a:xfrm>
        </p:spPr>
        <p:txBody>
          <a:bodyPr/>
          <a:lstStyle>
            <a:lvl1pPr>
              <a:lnSpc>
                <a:spcPct val="100000"/>
              </a:lnSpc>
              <a:spcBef>
                <a:spcPts val="0"/>
              </a:spcBef>
              <a:defRPr sz="2200">
                <a:solidFill>
                  <a:schemeClr val="tx1"/>
                </a:solidFill>
              </a:defRPr>
            </a:lvl1pPr>
            <a:lvl2pPr marL="201128" indent="-201128">
              <a:lnSpc>
                <a:spcPct val="100000"/>
              </a:lnSpc>
              <a:spcBef>
                <a:spcPts val="0"/>
              </a:spcBef>
              <a:defRPr sz="2200">
                <a:solidFill>
                  <a:schemeClr val="tx1"/>
                </a:solidFill>
              </a:defRPr>
            </a:lvl2pPr>
            <a:lvl3pPr marL="402256" indent="-201128">
              <a:lnSpc>
                <a:spcPct val="100000"/>
              </a:lnSpc>
              <a:spcBef>
                <a:spcPts val="0"/>
              </a:spcBef>
              <a:defRPr sz="2200">
                <a:solidFill>
                  <a:schemeClr val="tx1"/>
                </a:solidFill>
              </a:defRPr>
            </a:lvl3pPr>
            <a:lvl4pPr marL="557672" indent="-201128">
              <a:lnSpc>
                <a:spcPct val="100000"/>
              </a:lnSpc>
              <a:spcBef>
                <a:spcPts val="0"/>
              </a:spcBef>
              <a:defRPr sz="2200">
                <a:solidFill>
                  <a:schemeClr val="tx1"/>
                </a:solidFill>
              </a:defRPr>
            </a:lvl4pPr>
            <a:lvl5pPr>
              <a:lnSpc>
                <a:spcPct val="100000"/>
              </a:lnSpc>
              <a:spcBef>
                <a:spcPts val="0"/>
              </a:spcBef>
              <a:defRPr sz="2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p>
            <a:r>
              <a:rPr lang="en-US" dirty="0"/>
              <a:t>IBM Quantum</a:t>
            </a:r>
          </a:p>
        </p:txBody>
      </p: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486903576"/>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oxes, 4 stacked, small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288036"/>
            <a:ext cx="2477765" cy="570706"/>
          </a:xfrm>
        </p:spPr>
        <p:txBody>
          <a:bodyPr/>
          <a:lstStyle>
            <a:lvl1pPr>
              <a:defRPr sz="14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8" y="841248"/>
            <a:ext cx="2857128" cy="1138428"/>
          </a:xfrm>
        </p:spPr>
        <p:txBody>
          <a:bodyPr/>
          <a:lstStyle>
            <a:lvl1pPr>
              <a:lnSpc>
                <a:spcPct val="110000"/>
              </a:lnSpc>
              <a:defRPr sz="1800">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1681" y="288036"/>
            <a:ext cx="2476178"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2"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dirty="0"/>
              <a:t>IBM Quantum</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62327383"/>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oxes, 4 stacked, large title">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287999" y="288036"/>
            <a:ext cx="2477765" cy="224028"/>
          </a:xfrm>
        </p:spPr>
        <p:txBody>
          <a:bodyPr/>
          <a:lstStyle>
            <a:lvl1pPr>
              <a:defRPr sz="1400">
                <a:solidFill>
                  <a:schemeClr val="tx2"/>
                </a:solidFill>
              </a:defRPr>
            </a:lvl1pPr>
          </a:lstStyle>
          <a:p>
            <a:pPr lvl="0"/>
            <a:r>
              <a:rPr lang="en-US"/>
              <a:t>Click to edit Master text styles</a:t>
            </a:r>
          </a:p>
        </p:txBody>
      </p:sp>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763524"/>
            <a:ext cx="5521401" cy="1138428"/>
          </a:xfrm>
        </p:spPr>
        <p:txBody>
          <a:bodyPr rIns="457200"/>
          <a:lstStyle>
            <a:lvl1pPr>
              <a:lnSpc>
                <a:spcPct val="110000"/>
              </a:lnSpc>
              <a:defRPr sz="3199">
                <a:solidFill>
                  <a:schemeClr val="tx2"/>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4957"/>
            <a:ext cx="2476178"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4957"/>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2"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p>
            <a:r>
              <a:rPr lang="en-US" dirty="0"/>
              <a:t>IBM Quantum</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1906980"/>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oxes, 4 horizontal,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288036"/>
            <a:ext cx="2477765" cy="2286794"/>
          </a:xfrm>
        </p:spPr>
        <p:txBody>
          <a:bodyPr/>
          <a:lstStyle>
            <a:lvl1pPr>
              <a:lnSpc>
                <a:spcPct val="100000"/>
              </a:lnSpc>
              <a:defRPr sz="1400">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287999" y="3328416"/>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3331187"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6383049"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9428523"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r>
              <a:rPr lang="en-US" dirty="0"/>
              <a:t>IBM Quantum</a:t>
            </a:r>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243746715"/>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plain, business uni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2286794"/>
          </a:xfrm>
        </p:spPr>
        <p:txBody>
          <a:bodyPr/>
          <a:lstStyle>
            <a:lvl1pPr>
              <a:lnSpc>
                <a:spcPct val="100000"/>
              </a:lnSpc>
              <a:defRPr sz="4299">
                <a:solidFill>
                  <a:schemeClr val="tx2"/>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287998" y="6231636"/>
            <a:ext cx="5524575" cy="381000"/>
          </a:xfrm>
        </p:spPr>
        <p:txBody>
          <a:bodyPr anchor="b"/>
          <a:lstStyle>
            <a:lvl1pPr>
              <a:lnSpc>
                <a:spcPct val="110000"/>
              </a:lnSpc>
              <a:spcBef>
                <a:spcPts val="0"/>
              </a:spcBef>
              <a:defRPr sz="1400">
                <a:solidFill>
                  <a:schemeClr val="tx1"/>
                </a:solidFill>
              </a:defRPr>
            </a:lvl1pPr>
          </a:lstStyle>
          <a:p>
            <a:pPr lvl="0"/>
            <a:r>
              <a:rPr lang="en-US"/>
              <a:t>Click to edit Master text styles</a:t>
            </a:r>
          </a:p>
        </p:txBody>
      </p:sp>
      <p:pic>
        <p:nvPicPr>
          <p:cNvPr id="3" name="Picture 2" descr="IBM 8-bar logo">
            <a:extLst>
              <a:ext uri="{FF2B5EF4-FFF2-40B4-BE49-F238E27FC236}">
                <a16:creationId xmlns:a16="http://schemas.microsoft.com/office/drawing/2014/main" id="{6C5E26C6-9CEF-2A61-0C64-FAACB68F53D2}"/>
              </a:ext>
            </a:extLst>
          </p:cNvPr>
          <p:cNvPicPr>
            <a:picLocks noChangeAspect="1"/>
          </p:cNvPicPr>
          <p:nvPr userDrawn="1"/>
        </p:nvPicPr>
        <p:blipFill>
          <a:blip r:embed="rId2"/>
          <a:stretch>
            <a:fillRect/>
          </a:stretch>
        </p:blipFill>
        <p:spPr>
          <a:xfrm>
            <a:off x="11138525" y="6263482"/>
            <a:ext cx="819043" cy="304800"/>
          </a:xfrm>
          <a:prstGeom prst="rect">
            <a:avLst/>
          </a:prstGeom>
        </p:spPr>
      </p:pic>
    </p:spTree>
    <p:extLst>
      <p:ext uri="{BB962C8B-B14F-4D97-AF65-F5344CB8AC3E}">
        <p14:creationId xmlns:p14="http://schemas.microsoft.com/office/powerpoint/2010/main" val="2055225541"/>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oxes, 4 horizontal,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287999" y="192024"/>
            <a:ext cx="5524575" cy="2286794"/>
          </a:xfrm>
        </p:spPr>
        <p:txBody>
          <a:bodyPr rIns="457200"/>
          <a:lstStyle>
            <a:lvl1pPr>
              <a:lnSpc>
                <a:spcPct val="100000"/>
              </a:lnSpc>
              <a:defRPr>
                <a:solidFill>
                  <a:schemeClr val="tx2"/>
                </a:solidFill>
              </a:defRPr>
            </a:lvl1pPr>
          </a:lstStyle>
          <a:p>
            <a:r>
              <a:rPr lang="en-US"/>
              <a:t>Click to edit Master title style</a:t>
            </a:r>
            <a:endParaRPr lang="en-US" dirty="0"/>
          </a:p>
        </p:txBody>
      </p:sp>
      <p:sp>
        <p:nvSpPr>
          <p:cNvPr id="11" name="Text Placeholder 10">
            <a:extLst>
              <a:ext uri="{FF2B5EF4-FFF2-40B4-BE49-F238E27FC236}">
                <a16:creationId xmlns:a16="http://schemas.microsoft.com/office/drawing/2014/main" id="{2A71C2BF-857E-B291-7D82-5920AF4A5278}"/>
              </a:ext>
            </a:extLst>
          </p:cNvPr>
          <p:cNvSpPr>
            <a:spLocks noGrp="1"/>
          </p:cNvSpPr>
          <p:nvPr>
            <p:ph type="body" sz="quarter" idx="11"/>
          </p:nvPr>
        </p:nvSpPr>
        <p:spPr>
          <a:xfrm>
            <a:off x="287999" y="3328416"/>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0">
            <a:extLst>
              <a:ext uri="{FF2B5EF4-FFF2-40B4-BE49-F238E27FC236}">
                <a16:creationId xmlns:a16="http://schemas.microsoft.com/office/drawing/2014/main" id="{257EC586-7CBB-7AC4-C2FA-85F4BA8AA030}"/>
              </a:ext>
            </a:extLst>
          </p:cNvPr>
          <p:cNvSpPr>
            <a:spLocks noGrp="1"/>
          </p:cNvSpPr>
          <p:nvPr>
            <p:ph type="body" sz="quarter" idx="12"/>
          </p:nvPr>
        </p:nvSpPr>
        <p:spPr>
          <a:xfrm>
            <a:off x="3334362"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0">
            <a:extLst>
              <a:ext uri="{FF2B5EF4-FFF2-40B4-BE49-F238E27FC236}">
                <a16:creationId xmlns:a16="http://schemas.microsoft.com/office/drawing/2014/main" id="{A0ABD1EA-F6CD-F56B-B5E1-034EEB64D63E}"/>
              </a:ext>
            </a:extLst>
          </p:cNvPr>
          <p:cNvSpPr>
            <a:spLocks noGrp="1"/>
          </p:cNvSpPr>
          <p:nvPr>
            <p:ph type="body" sz="quarter" idx="13"/>
          </p:nvPr>
        </p:nvSpPr>
        <p:spPr>
          <a:xfrm>
            <a:off x="6383049"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Text Placeholder 10">
            <a:extLst>
              <a:ext uri="{FF2B5EF4-FFF2-40B4-BE49-F238E27FC236}">
                <a16:creationId xmlns:a16="http://schemas.microsoft.com/office/drawing/2014/main" id="{0F2DD97F-E181-3C33-32D8-844B57967D83}"/>
              </a:ext>
            </a:extLst>
          </p:cNvPr>
          <p:cNvSpPr>
            <a:spLocks noGrp="1"/>
          </p:cNvSpPr>
          <p:nvPr>
            <p:ph type="body" sz="quarter" idx="14"/>
          </p:nvPr>
        </p:nvSpPr>
        <p:spPr>
          <a:xfrm>
            <a:off x="9428523" y="3333751"/>
            <a:ext cx="2474590" cy="2672459"/>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p>
            <a:r>
              <a:rPr lang="en-US" dirty="0"/>
              <a:t>IBM Quantum</a:t>
            </a:r>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041480525"/>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oxes, 6 stack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287999" y="288036"/>
            <a:ext cx="2474590" cy="2286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B1D44C30-196F-B4B1-540A-E556579735DB}"/>
              </a:ext>
            </a:extLst>
          </p:cNvPr>
          <p:cNvSpPr>
            <a:spLocks noGrp="1"/>
          </p:cNvSpPr>
          <p:nvPr>
            <p:ph type="body" sz="quarter" idx="20"/>
          </p:nvPr>
        </p:nvSpPr>
        <p:spPr>
          <a:xfrm>
            <a:off x="3332554" y="288036"/>
            <a:ext cx="2476178"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6380919" y="288036"/>
            <a:ext cx="2476178"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9428522" y="288036"/>
            <a:ext cx="2479352" cy="2572544"/>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ext Placeholder 4">
            <a:extLst>
              <a:ext uri="{FF2B5EF4-FFF2-40B4-BE49-F238E27FC236}">
                <a16:creationId xmlns:a16="http://schemas.microsoft.com/office/drawing/2014/main" id="{AB1A268B-43F5-F600-93B7-6248877F5D30}"/>
              </a:ext>
            </a:extLst>
          </p:cNvPr>
          <p:cNvSpPr>
            <a:spLocks noGrp="1"/>
          </p:cNvSpPr>
          <p:nvPr>
            <p:ph type="body" sz="quarter" idx="21"/>
          </p:nvPr>
        </p:nvSpPr>
        <p:spPr>
          <a:xfrm>
            <a:off x="3334141"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 Placeholder 4">
            <a:extLst>
              <a:ext uri="{FF2B5EF4-FFF2-40B4-BE49-F238E27FC236}">
                <a16:creationId xmlns:a16="http://schemas.microsoft.com/office/drawing/2014/main" id="{A5DD5CF1-28D6-74AF-B345-5911CB10D454}"/>
              </a:ext>
            </a:extLst>
          </p:cNvPr>
          <p:cNvSpPr>
            <a:spLocks noGrp="1"/>
          </p:cNvSpPr>
          <p:nvPr>
            <p:ph type="body" sz="quarter" idx="18"/>
          </p:nvPr>
        </p:nvSpPr>
        <p:spPr>
          <a:xfrm>
            <a:off x="6380919"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67B1C684-915C-90D4-C69F-C24979A42EFC}"/>
              </a:ext>
            </a:extLst>
          </p:cNvPr>
          <p:cNvSpPr>
            <a:spLocks noGrp="1"/>
          </p:cNvSpPr>
          <p:nvPr>
            <p:ph type="body" sz="quarter" idx="19"/>
          </p:nvPr>
        </p:nvSpPr>
        <p:spPr>
          <a:xfrm>
            <a:off x="9428522" y="3333750"/>
            <a:ext cx="2476178" cy="2476500"/>
          </a:xfrm>
        </p:spPr>
        <p:txBody>
          <a:bodyPr/>
          <a:lstStyle>
            <a:lvl1pPr>
              <a:lnSpc>
                <a:spcPct val="110000"/>
              </a:lnSpc>
              <a:spcBef>
                <a:spcPts val="0"/>
              </a:spcBef>
              <a:defRPr sz="1400" b="0" i="0">
                <a:solidFill>
                  <a:schemeClr val="tx1"/>
                </a:solidFill>
                <a:latin typeface="IBM Plex Sans Light" panose="020B0403050203000203" pitchFamily="34" charset="0"/>
              </a:defRPr>
            </a:lvl1pPr>
            <a:lvl2pPr marL="127990" indent="-127990">
              <a:lnSpc>
                <a:spcPct val="110000"/>
              </a:lnSpc>
              <a:spcBef>
                <a:spcPts val="0"/>
              </a:spcBef>
              <a:defRPr sz="1400" b="0" i="0">
                <a:solidFill>
                  <a:schemeClr val="tx1"/>
                </a:solidFill>
                <a:latin typeface="IBM Plex Sans Light" panose="020B0403050203000203" pitchFamily="34" charset="0"/>
              </a:defRPr>
            </a:lvl2pPr>
            <a:lvl3pPr marL="255981" indent="-127990">
              <a:lnSpc>
                <a:spcPct val="110000"/>
              </a:lnSpc>
              <a:spcBef>
                <a:spcPts val="0"/>
              </a:spcBef>
              <a:defRPr sz="1400" b="0" i="0">
                <a:solidFill>
                  <a:schemeClr val="tx1"/>
                </a:solidFill>
                <a:latin typeface="IBM Plex Sans Light" panose="020B0403050203000203" pitchFamily="34" charset="0"/>
              </a:defRPr>
            </a:lvl3pPr>
            <a:lvl4pPr marL="383971" indent="-127990">
              <a:lnSpc>
                <a:spcPct val="110000"/>
              </a:lnSpc>
              <a:spcBef>
                <a:spcPts val="0"/>
              </a:spcBef>
              <a:defRPr sz="1400" b="0" i="0">
                <a:solidFill>
                  <a:schemeClr val="tx1"/>
                </a:solidFill>
                <a:latin typeface="IBM Plex Sans Light" panose="020B0403050203000203" pitchFamily="34" charset="0"/>
              </a:defRPr>
            </a:lvl4pPr>
            <a:lvl5pPr>
              <a:lnSpc>
                <a:spcPct val="110000"/>
              </a:lnSpc>
              <a:spcBef>
                <a:spcPts val="0"/>
              </a:spcBef>
              <a:defRPr sz="1400" b="0" i="0">
                <a:solidFill>
                  <a:schemeClr val="tx1"/>
                </a:solidFill>
                <a:latin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p>
            <a:r>
              <a:rPr lang="en-US" dirty="0"/>
              <a:t>IBM Quantum</a:t>
            </a:r>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387373727"/>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oxes, 6 stacked,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287999" y="288036"/>
            <a:ext cx="2474590" cy="1429544"/>
          </a:xfrm>
        </p:spPr>
        <p:txBody>
          <a:bodyPr/>
          <a:lstStyle>
            <a:lvl1pPr>
              <a:lnSpc>
                <a:spcPct val="110000"/>
              </a:lnSpc>
              <a:defRPr sz="1400">
                <a:solidFill>
                  <a:schemeClr val="tx2"/>
                </a:solidFill>
              </a:defRPr>
            </a:lvl1pPr>
          </a:lstStyle>
          <a:p>
            <a:r>
              <a:rPr lang="en-US"/>
              <a:t>Click to edit Master title style</a:t>
            </a:r>
            <a:endParaRPr lang="en-US" dirty="0"/>
          </a:p>
        </p:txBody>
      </p:sp>
      <p:cxnSp>
        <p:nvCxnSpPr>
          <p:cNvPr id="24" name="Straight Connector 23" descr="Vertical column divider">
            <a:extLst>
              <a:ext uri="{FF2B5EF4-FFF2-40B4-BE49-F238E27FC236}">
                <a16:creationId xmlns:a16="http://schemas.microsoft.com/office/drawing/2014/main" id="{B5CBE6E3-0E18-8A57-578D-D314948AF14F}"/>
              </a:ext>
              <a:ext uri="{C183D7F6-B498-43B3-948B-1728B52AA6E4}">
                <adec:decorative xmlns:adec="http://schemas.microsoft.com/office/drawing/2017/decorative" val="0"/>
              </a:ext>
            </a:extLst>
          </p:cNvPr>
          <p:cNvCxnSpPr/>
          <p:nvPr userDrawn="1"/>
        </p:nvCxnSpPr>
        <p:spPr bwMode="auto">
          <a:xfrm>
            <a:off x="3047603"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Picture Placeholder 15" descr="Place icon here">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3333316" y="288036"/>
            <a:ext cx="201142" cy="201613"/>
          </a:xfrm>
        </p:spPr>
        <p:txBody>
          <a:bodyPr/>
          <a:lstStyle>
            <a:lvl1pPr>
              <a:defRPr sz="700">
                <a:solidFill>
                  <a:schemeClr val="tx1"/>
                </a:solidFill>
              </a:defRPr>
            </a:lvl1pPr>
          </a:lstStyle>
          <a:p>
            <a:r>
              <a:rPr lang="en-US" dirty="0"/>
              <a:t>Icon</a:t>
            </a:r>
          </a:p>
        </p:txBody>
      </p:sp>
      <p:sp>
        <p:nvSpPr>
          <p:cNvPr id="5" name="Text Placeholder 4">
            <a:extLst>
              <a:ext uri="{FF2B5EF4-FFF2-40B4-BE49-F238E27FC236}">
                <a16:creationId xmlns:a16="http://schemas.microsoft.com/office/drawing/2014/main" id="{B3148C06-F3C6-0E95-A225-29F730DD158B}"/>
              </a:ext>
            </a:extLst>
          </p:cNvPr>
          <p:cNvSpPr>
            <a:spLocks noGrp="1"/>
          </p:cNvSpPr>
          <p:nvPr>
            <p:ph type="body" sz="quarter" idx="11"/>
          </p:nvPr>
        </p:nvSpPr>
        <p:spPr>
          <a:xfrm>
            <a:off x="3333316" y="666750"/>
            <a:ext cx="2475384" cy="190500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8" name="Straight Connector 27" descr="Vertical column divider">
            <a:extLst>
              <a:ext uri="{FF2B5EF4-FFF2-40B4-BE49-F238E27FC236}">
                <a16:creationId xmlns:a16="http://schemas.microsoft.com/office/drawing/2014/main" id="{52FF3B59-8BBA-8C99-9D4D-743723E434FC}"/>
              </a:ext>
              <a:ext uri="{C183D7F6-B498-43B3-948B-1728B52AA6E4}">
                <adec:decorative xmlns:adec="http://schemas.microsoft.com/office/drawing/2017/decorative" val="0"/>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Picture Placeholder 15" descr="Place icon here">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6380920" y="288036"/>
            <a:ext cx="201142" cy="201613"/>
          </a:xfrm>
        </p:spPr>
        <p:txBody>
          <a:bodyPr/>
          <a:lstStyle>
            <a:lvl1pPr>
              <a:defRPr sz="700">
                <a:solidFill>
                  <a:schemeClr val="tx1"/>
                </a:solidFill>
              </a:defRPr>
            </a:lvl1pPr>
          </a:lstStyle>
          <a:p>
            <a:r>
              <a:rPr lang="en-US" dirty="0"/>
              <a:t>Icon</a:t>
            </a:r>
          </a:p>
        </p:txBody>
      </p:sp>
      <p:sp>
        <p:nvSpPr>
          <p:cNvPr id="6" name="Text Placeholder 4">
            <a:extLst>
              <a:ext uri="{FF2B5EF4-FFF2-40B4-BE49-F238E27FC236}">
                <a16:creationId xmlns:a16="http://schemas.microsoft.com/office/drawing/2014/main" id="{81FD5E03-A007-B728-4616-E05622A43A3D}"/>
              </a:ext>
            </a:extLst>
          </p:cNvPr>
          <p:cNvSpPr>
            <a:spLocks noGrp="1"/>
          </p:cNvSpPr>
          <p:nvPr>
            <p:ph type="body" sz="quarter" idx="12"/>
          </p:nvPr>
        </p:nvSpPr>
        <p:spPr>
          <a:xfrm>
            <a:off x="6380919" y="666750"/>
            <a:ext cx="2476178" cy="190500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7" name="Straight Connector 26" descr="Vertical column divider">
            <a:extLst>
              <a:ext uri="{FF2B5EF4-FFF2-40B4-BE49-F238E27FC236}">
                <a16:creationId xmlns:a16="http://schemas.microsoft.com/office/drawing/2014/main" id="{47200B05-7E36-4E03-3739-0BA983764616}"/>
              </a:ext>
              <a:ext uri="{C183D7F6-B498-43B3-948B-1728B52AA6E4}">
                <adec:decorative xmlns:adec="http://schemas.microsoft.com/office/drawing/2017/decorative" val="0"/>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Picture Placeholder 15" descr="Place icon here">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9428523" y="288036"/>
            <a:ext cx="201142" cy="201613"/>
          </a:xfrm>
        </p:spPr>
        <p:txBody>
          <a:bodyPr/>
          <a:lstStyle>
            <a:lvl1pPr>
              <a:defRPr sz="700">
                <a:solidFill>
                  <a:schemeClr val="tx1"/>
                </a:solidFill>
              </a:defRPr>
            </a:lvl1pPr>
          </a:lstStyle>
          <a:p>
            <a:r>
              <a:rPr lang="en-US" dirty="0"/>
              <a:t>Icon</a:t>
            </a:r>
          </a:p>
        </p:txBody>
      </p:sp>
      <p:sp>
        <p:nvSpPr>
          <p:cNvPr id="7" name="Text Placeholder 4">
            <a:extLst>
              <a:ext uri="{FF2B5EF4-FFF2-40B4-BE49-F238E27FC236}">
                <a16:creationId xmlns:a16="http://schemas.microsoft.com/office/drawing/2014/main" id="{EEC06719-7195-BBE7-0154-56A039A4B388}"/>
              </a:ext>
            </a:extLst>
          </p:cNvPr>
          <p:cNvSpPr>
            <a:spLocks noGrp="1"/>
          </p:cNvSpPr>
          <p:nvPr>
            <p:ph type="body" sz="quarter" idx="13"/>
          </p:nvPr>
        </p:nvSpPr>
        <p:spPr>
          <a:xfrm>
            <a:off x="9428523" y="666750"/>
            <a:ext cx="2476178" cy="190500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23" name="Straight Connector 22" descr="Horizontal row divider">
            <a:extLst>
              <a:ext uri="{FF2B5EF4-FFF2-40B4-BE49-F238E27FC236}">
                <a16:creationId xmlns:a16="http://schemas.microsoft.com/office/drawing/2014/main" id="{252CDB94-BA57-B58F-95F0-D406FE34BB40}"/>
              </a:ext>
              <a:ext uri="{C183D7F6-B498-43B3-948B-1728B52AA6E4}">
                <adec:decorative xmlns:adec="http://schemas.microsoft.com/office/drawing/2017/decorative" val="0"/>
              </a:ext>
            </a:extLst>
          </p:cNvPr>
          <p:cNvCxnSpPr>
            <a:cxnSpLocks/>
          </p:cNvCxnSpPr>
          <p:nvPr userDrawn="1"/>
        </p:nvCxnSpPr>
        <p:spPr bwMode="auto">
          <a:xfrm>
            <a:off x="3047603" y="3048000"/>
            <a:ext cx="8860271"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9" name="Picture Placeholder 15" descr="Place icon here">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3333316" y="3347315"/>
            <a:ext cx="201142" cy="201613"/>
          </a:xfrm>
        </p:spPr>
        <p:txBody>
          <a:bodyPr/>
          <a:lstStyle>
            <a:lvl1pPr>
              <a:defRPr sz="700">
                <a:solidFill>
                  <a:schemeClr val="tx1"/>
                </a:solidFill>
              </a:defRPr>
            </a:lvl1pPr>
          </a:lstStyle>
          <a:p>
            <a:r>
              <a:rPr lang="en-US" dirty="0"/>
              <a:t>Icon</a:t>
            </a:r>
          </a:p>
        </p:txBody>
      </p:sp>
      <p:sp>
        <p:nvSpPr>
          <p:cNvPr id="8" name="Text Placeholder 4">
            <a:extLst>
              <a:ext uri="{FF2B5EF4-FFF2-40B4-BE49-F238E27FC236}">
                <a16:creationId xmlns:a16="http://schemas.microsoft.com/office/drawing/2014/main" id="{2704E464-B0E0-CDD0-B14B-FA6386285AEC}"/>
              </a:ext>
            </a:extLst>
          </p:cNvPr>
          <p:cNvSpPr>
            <a:spLocks noGrp="1"/>
          </p:cNvSpPr>
          <p:nvPr>
            <p:ph type="body" sz="quarter" idx="14"/>
          </p:nvPr>
        </p:nvSpPr>
        <p:spPr>
          <a:xfrm>
            <a:off x="3333316" y="3714750"/>
            <a:ext cx="2475384" cy="190500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Picture Placeholder 15" descr="Place icon here">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6380920" y="3347315"/>
            <a:ext cx="201142" cy="201613"/>
          </a:xfrm>
        </p:spPr>
        <p:txBody>
          <a:bodyPr/>
          <a:lstStyle>
            <a:lvl1pPr>
              <a:defRPr sz="700">
                <a:solidFill>
                  <a:schemeClr val="tx1"/>
                </a:solidFill>
              </a:defRPr>
            </a:lvl1pPr>
          </a:lstStyle>
          <a:p>
            <a:r>
              <a:rPr lang="en-US" dirty="0"/>
              <a:t>Icon</a:t>
            </a:r>
          </a:p>
        </p:txBody>
      </p:sp>
      <p:sp>
        <p:nvSpPr>
          <p:cNvPr id="9" name="Text Placeholder 4">
            <a:extLst>
              <a:ext uri="{FF2B5EF4-FFF2-40B4-BE49-F238E27FC236}">
                <a16:creationId xmlns:a16="http://schemas.microsoft.com/office/drawing/2014/main" id="{E96B64B8-6DA8-8704-DD30-37587B3E6824}"/>
              </a:ext>
            </a:extLst>
          </p:cNvPr>
          <p:cNvSpPr>
            <a:spLocks noGrp="1"/>
          </p:cNvSpPr>
          <p:nvPr>
            <p:ph type="body" sz="quarter" idx="15"/>
          </p:nvPr>
        </p:nvSpPr>
        <p:spPr>
          <a:xfrm>
            <a:off x="6380920" y="3714750"/>
            <a:ext cx="2475384" cy="1896341"/>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15" descr="Place icon here">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9428523" y="3347315"/>
            <a:ext cx="201142" cy="201613"/>
          </a:xfrm>
        </p:spPr>
        <p:txBody>
          <a:bodyPr/>
          <a:lstStyle>
            <a:lvl1pPr>
              <a:defRPr sz="700">
                <a:solidFill>
                  <a:schemeClr val="tx1"/>
                </a:solidFill>
              </a:defRPr>
            </a:lvl1pPr>
          </a:lstStyle>
          <a:p>
            <a:r>
              <a:rPr lang="en-US" dirty="0"/>
              <a:t>Icon</a:t>
            </a:r>
          </a:p>
        </p:txBody>
      </p:sp>
      <p:sp>
        <p:nvSpPr>
          <p:cNvPr id="10" name="Text Placeholder 4">
            <a:extLst>
              <a:ext uri="{FF2B5EF4-FFF2-40B4-BE49-F238E27FC236}">
                <a16:creationId xmlns:a16="http://schemas.microsoft.com/office/drawing/2014/main" id="{AF965C82-A0A6-A670-C10A-6073DD3549EB}"/>
              </a:ext>
            </a:extLst>
          </p:cNvPr>
          <p:cNvSpPr>
            <a:spLocks noGrp="1"/>
          </p:cNvSpPr>
          <p:nvPr>
            <p:ph type="body" sz="quarter" idx="16"/>
          </p:nvPr>
        </p:nvSpPr>
        <p:spPr>
          <a:xfrm>
            <a:off x="9428523" y="3714750"/>
            <a:ext cx="2476178" cy="1905000"/>
          </a:xfrm>
        </p:spPr>
        <p:txBody>
          <a:bodyPr/>
          <a:lstStyle>
            <a:lvl1pPr>
              <a:lnSpc>
                <a:spcPct val="110000"/>
              </a:lnSpc>
              <a:spcBef>
                <a:spcPts val="0"/>
              </a:spcBef>
              <a:defRPr sz="1200">
                <a:solidFill>
                  <a:schemeClr val="tx1"/>
                </a:solidFill>
              </a:defRPr>
            </a:lvl1pPr>
            <a:lvl2pPr marL="109706" indent="-109706">
              <a:lnSpc>
                <a:spcPct val="110000"/>
              </a:lnSpc>
              <a:spcBef>
                <a:spcPts val="0"/>
              </a:spcBef>
              <a:defRPr sz="1200">
                <a:solidFill>
                  <a:schemeClr val="tx1"/>
                </a:solidFill>
              </a:defRPr>
            </a:lvl2pPr>
            <a:lvl3pPr marL="219412" indent="-109706">
              <a:lnSpc>
                <a:spcPct val="110000"/>
              </a:lnSpc>
              <a:spcBef>
                <a:spcPts val="0"/>
              </a:spcBef>
              <a:defRPr sz="1200">
                <a:solidFill>
                  <a:schemeClr val="tx1"/>
                </a:solidFill>
              </a:defRPr>
            </a:lvl3pPr>
            <a:lvl4pPr marL="329118" indent="-109706">
              <a:lnSpc>
                <a:spcPct val="110000"/>
              </a:lnSpc>
              <a:spcBef>
                <a:spcPts val="0"/>
              </a:spcBef>
              <a:defRPr sz="1200">
                <a:solidFill>
                  <a:schemeClr val="tx1"/>
                </a:solidFill>
              </a:defRPr>
            </a:lvl4pPr>
            <a:lvl5pPr>
              <a:lnSpc>
                <a:spcPct val="110000"/>
              </a:lnSpc>
              <a:spcBef>
                <a:spcPts val="0"/>
              </a:spcBef>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p>
            <a:r>
              <a:rPr lang="en-US" dirty="0"/>
              <a:t>IBM Quantum</a:t>
            </a:r>
          </a:p>
        </p:txBody>
      </p: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63082224"/>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192024"/>
            <a:ext cx="5519019" cy="1706563"/>
          </a:xfrm>
        </p:spPr>
        <p:txBody>
          <a:bodyPr rIns="457200"/>
          <a:lstStyle>
            <a:lvl1pPr>
              <a:lnSpc>
                <a:spcPct val="100000"/>
              </a:lnSpc>
              <a:defRPr sz="3199">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6380919" y="288036"/>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9430109" y="288036"/>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287998" y="3332988"/>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3333316"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6380919"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9430109"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r>
              <a:rPr lang="en-US" dirty="0"/>
              <a:t>IBM Quantum</a:t>
            </a:r>
          </a:p>
        </p:txBody>
      </p: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638119402"/>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287999" y="288036"/>
            <a:ext cx="2474590" cy="1706563"/>
          </a:xfrm>
        </p:spPr>
        <p:txBody>
          <a:bodyPr rIns="0"/>
          <a:lstStyle>
            <a:lvl1pPr>
              <a:lnSpc>
                <a:spcPct val="110000"/>
              </a:lnSpc>
              <a:defRPr sz="1800">
                <a:solidFill>
                  <a:schemeClr val="tx2"/>
                </a:solidFill>
              </a:defRPr>
            </a:lvl1pPr>
          </a:lstStyle>
          <a:p>
            <a:r>
              <a:rPr lang="en-US"/>
              <a:t>Click to edit Master title style</a:t>
            </a:r>
            <a:endParaRPr lang="en-US" dirty="0"/>
          </a:p>
        </p:txBody>
      </p:sp>
      <p:cxnSp>
        <p:nvCxnSpPr>
          <p:cNvPr id="20" name="Straight Connector 19" descr="Vertical column divider">
            <a:extLst>
              <a:ext uri="{FF2B5EF4-FFF2-40B4-BE49-F238E27FC236}">
                <a16:creationId xmlns:a16="http://schemas.microsoft.com/office/drawing/2014/main" id="{F764036E-86AB-0893-B72B-200B84A6BCFD}"/>
              </a:ext>
              <a:ext uri="{C183D7F6-B498-43B3-948B-1728B52AA6E4}">
                <adec:decorative xmlns:adec="http://schemas.microsoft.com/office/drawing/2017/decorative" val="0"/>
              </a:ext>
            </a:extLst>
          </p:cNvPr>
          <p:cNvCxnSpPr/>
          <p:nvPr userDrawn="1"/>
        </p:nvCxnSpPr>
        <p:spPr bwMode="auto">
          <a:xfrm>
            <a:off x="6093683" y="283464"/>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6">
            <a:extLst>
              <a:ext uri="{FF2B5EF4-FFF2-40B4-BE49-F238E27FC236}">
                <a16:creationId xmlns:a16="http://schemas.microsoft.com/office/drawing/2014/main" id="{6D534223-A15F-A9E6-C7FA-95FFDF117A57}"/>
              </a:ext>
            </a:extLst>
          </p:cNvPr>
          <p:cNvSpPr>
            <a:spLocks noGrp="1"/>
          </p:cNvSpPr>
          <p:nvPr>
            <p:ph type="body" sz="quarter" idx="12"/>
          </p:nvPr>
        </p:nvSpPr>
        <p:spPr>
          <a:xfrm>
            <a:off x="6380919" y="288036"/>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9" name="Straight Connector 18" descr="Vertical column divider">
            <a:extLst>
              <a:ext uri="{FF2B5EF4-FFF2-40B4-BE49-F238E27FC236}">
                <a16:creationId xmlns:a16="http://schemas.microsoft.com/office/drawing/2014/main" id="{B87B78A1-A315-98D3-1692-18AAAF4C6002}"/>
              </a:ext>
              <a:ext uri="{C183D7F6-B498-43B3-948B-1728B52AA6E4}">
                <adec:decorative xmlns:adec="http://schemas.microsoft.com/office/drawing/2017/decorative" val="0"/>
              </a:ext>
            </a:extLst>
          </p:cNvPr>
          <p:cNvCxnSpPr/>
          <p:nvPr userDrawn="1"/>
        </p:nvCxnSpPr>
        <p:spPr bwMode="auto">
          <a:xfrm>
            <a:off x="9142810" y="284957"/>
            <a:ext cx="0" cy="571579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 Placeholder 6">
            <a:extLst>
              <a:ext uri="{FF2B5EF4-FFF2-40B4-BE49-F238E27FC236}">
                <a16:creationId xmlns:a16="http://schemas.microsoft.com/office/drawing/2014/main" id="{C1675E3B-BB72-1CF2-CC6C-1977AEAF5921}"/>
              </a:ext>
            </a:extLst>
          </p:cNvPr>
          <p:cNvSpPr>
            <a:spLocks noGrp="1"/>
          </p:cNvSpPr>
          <p:nvPr>
            <p:ph type="body" sz="quarter" idx="13"/>
          </p:nvPr>
        </p:nvSpPr>
        <p:spPr>
          <a:xfrm>
            <a:off x="9430109" y="288036"/>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6" name="Straight Connector 15" descr="Horizontal row divider">
            <a:extLst>
              <a:ext uri="{FF2B5EF4-FFF2-40B4-BE49-F238E27FC236}">
                <a16:creationId xmlns:a16="http://schemas.microsoft.com/office/drawing/2014/main" id="{4F455E69-0B51-1D31-E569-651079398D33}"/>
              </a:ext>
              <a:ext uri="{C183D7F6-B498-43B3-948B-1728B52AA6E4}">
                <adec:decorative xmlns:adec="http://schemas.microsoft.com/office/drawing/2017/decorative" val="0"/>
              </a:ext>
            </a:extLst>
          </p:cNvPr>
          <p:cNvCxnSpPr>
            <a:cxnSpLocks/>
          </p:cNvCxnSpPr>
          <p:nvPr userDrawn="1"/>
        </p:nvCxnSpPr>
        <p:spPr bwMode="auto">
          <a:xfrm>
            <a:off x="287301" y="3048000"/>
            <a:ext cx="1162057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6">
            <a:extLst>
              <a:ext uri="{FF2B5EF4-FFF2-40B4-BE49-F238E27FC236}">
                <a16:creationId xmlns:a16="http://schemas.microsoft.com/office/drawing/2014/main" id="{75681CC4-265E-A18C-1C70-60E527BC6249}"/>
              </a:ext>
            </a:extLst>
          </p:cNvPr>
          <p:cNvSpPr>
            <a:spLocks noGrp="1"/>
          </p:cNvSpPr>
          <p:nvPr>
            <p:ph type="body" sz="quarter" idx="16"/>
          </p:nvPr>
        </p:nvSpPr>
        <p:spPr>
          <a:xfrm>
            <a:off x="290042"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8" name="Straight Connector 17" descr="Vertical column divider">
            <a:extLst>
              <a:ext uri="{FF2B5EF4-FFF2-40B4-BE49-F238E27FC236}">
                <a16:creationId xmlns:a16="http://schemas.microsoft.com/office/drawing/2014/main" id="{54C560F4-CB2D-6B04-588B-57BB4D4E6DC3}"/>
              </a:ext>
              <a:ext uri="{C183D7F6-B498-43B3-948B-1728B52AA6E4}">
                <adec:decorative xmlns:adec="http://schemas.microsoft.com/office/drawing/2017/decorative" val="0"/>
              </a:ext>
            </a:extLst>
          </p:cNvPr>
          <p:cNvCxnSpPr>
            <a:cxnSpLocks/>
          </p:cNvCxnSpPr>
          <p:nvPr userDrawn="1"/>
        </p:nvCxnSpPr>
        <p:spPr bwMode="auto">
          <a:xfrm>
            <a:off x="3047603" y="3048000"/>
            <a:ext cx="0" cy="295275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6">
            <a:extLst>
              <a:ext uri="{FF2B5EF4-FFF2-40B4-BE49-F238E27FC236}">
                <a16:creationId xmlns:a16="http://schemas.microsoft.com/office/drawing/2014/main" id="{8D234ED4-217E-BF9B-FDEE-0BE07F831EDD}"/>
              </a:ext>
            </a:extLst>
          </p:cNvPr>
          <p:cNvSpPr>
            <a:spLocks noGrp="1"/>
          </p:cNvSpPr>
          <p:nvPr>
            <p:ph type="body" sz="quarter" idx="17"/>
          </p:nvPr>
        </p:nvSpPr>
        <p:spPr>
          <a:xfrm>
            <a:off x="3333316"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a:extLst>
              <a:ext uri="{FF2B5EF4-FFF2-40B4-BE49-F238E27FC236}">
                <a16:creationId xmlns:a16="http://schemas.microsoft.com/office/drawing/2014/main" id="{9258F0BD-A5CC-CECC-5230-86FB175FD67E}"/>
              </a:ext>
            </a:extLst>
          </p:cNvPr>
          <p:cNvSpPr>
            <a:spLocks noGrp="1"/>
          </p:cNvSpPr>
          <p:nvPr>
            <p:ph type="body" sz="quarter" idx="14"/>
          </p:nvPr>
        </p:nvSpPr>
        <p:spPr>
          <a:xfrm>
            <a:off x="6380919"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6">
            <a:extLst>
              <a:ext uri="{FF2B5EF4-FFF2-40B4-BE49-F238E27FC236}">
                <a16:creationId xmlns:a16="http://schemas.microsoft.com/office/drawing/2014/main" id="{D9573D61-18CF-FC91-A019-041D3206DAEC}"/>
              </a:ext>
            </a:extLst>
          </p:cNvPr>
          <p:cNvSpPr>
            <a:spLocks noGrp="1"/>
          </p:cNvSpPr>
          <p:nvPr>
            <p:ph type="body" sz="quarter" idx="15"/>
          </p:nvPr>
        </p:nvSpPr>
        <p:spPr>
          <a:xfrm>
            <a:off x="9430109" y="3333750"/>
            <a:ext cx="2476178" cy="2477294"/>
          </a:xfrm>
        </p:spPr>
        <p:txBody>
          <a:bodyPr/>
          <a:lstStyle>
            <a:lvl1pPr>
              <a:spcBef>
                <a:spcPts val="0"/>
              </a:spcBef>
              <a:defRPr sz="1400">
                <a:solidFill>
                  <a:schemeClr val="tx1"/>
                </a:solidFill>
              </a:defRPr>
            </a:lvl1pPr>
            <a:lvl2pPr marL="127990" indent="-127990">
              <a:spcBef>
                <a:spcPts val="0"/>
              </a:spcBef>
              <a:defRPr sz="1400">
                <a:solidFill>
                  <a:schemeClr val="tx1"/>
                </a:solidFill>
              </a:defRPr>
            </a:lvl2pPr>
            <a:lvl3pPr marL="255981" indent="-127990">
              <a:spcBef>
                <a:spcPts val="0"/>
              </a:spcBef>
              <a:defRPr sz="1400">
                <a:solidFill>
                  <a:schemeClr val="tx1"/>
                </a:solidFill>
              </a:defRPr>
            </a:lvl3pPr>
            <a:lvl4pPr marL="383971" indent="-127990">
              <a:spcBef>
                <a:spcPts val="0"/>
              </a:spcBef>
              <a:defRPr sz="1400">
                <a:solidFill>
                  <a:schemeClr val="tx1"/>
                </a:solidFill>
              </a:defRPr>
            </a:lvl4pPr>
            <a:lvl5pPr>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p>
            <a:r>
              <a:rPr lang="en-US" dirty="0"/>
              <a:t>IBM Quantum</a:t>
            </a:r>
          </a:p>
        </p:txBody>
      </p: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375894302"/>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Video or imagery, half,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287999" y="1714500"/>
            <a:ext cx="2477765" cy="4286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5">
            <a:extLst>
              <a:ext uri="{FF2B5EF4-FFF2-40B4-BE49-F238E27FC236}">
                <a16:creationId xmlns:a16="http://schemas.microsoft.com/office/drawing/2014/main" id="{88F00625-4E10-D884-2256-56B294B4BA89}"/>
              </a:ext>
            </a:extLst>
          </p:cNvPr>
          <p:cNvSpPr>
            <a:spLocks noGrp="1"/>
          </p:cNvSpPr>
          <p:nvPr>
            <p:ph type="body" sz="quarter" idx="13"/>
          </p:nvPr>
        </p:nvSpPr>
        <p:spPr>
          <a:xfrm>
            <a:off x="3333316" y="1714500"/>
            <a:ext cx="2475384" cy="4286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10" descr="Place imagery here">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6380919" y="284957"/>
            <a:ext cx="5523781" cy="6287294"/>
          </a:xfrm>
          <a:solidFill>
            <a:srgbClr val="E0E0E0"/>
          </a:solidFill>
        </p:spPr>
        <p:txBody>
          <a:bodyPr anchor="ctr"/>
          <a:lstStyle>
            <a:lvl1pPr algn="ctr">
              <a:defRPr>
                <a:solidFill>
                  <a:schemeClr val="accent5"/>
                </a:solidFill>
              </a:defRPr>
            </a:lvl1pPr>
          </a:lstStyle>
          <a:p>
            <a:r>
              <a:rPr lang="en-US" dirty="0"/>
              <a:t>Place imagery here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p>
            <a:r>
              <a:rPr lang="en-US" dirty="0"/>
              <a:t>IBM Quantum</a:t>
            </a:r>
          </a:p>
        </p:txBody>
      </p:sp>
    </p:spTree>
    <p:extLst>
      <p:ext uri="{BB962C8B-B14F-4D97-AF65-F5344CB8AC3E}">
        <p14:creationId xmlns:p14="http://schemas.microsoft.com/office/powerpoint/2010/main" val="2603477732"/>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or imagery, 3/4, blee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75EDE688-75EF-DA04-F0B3-24F53FFC6BAF}"/>
              </a:ext>
            </a:extLst>
          </p:cNvPr>
          <p:cNvSpPr>
            <a:spLocks noGrp="1"/>
          </p:cNvSpPr>
          <p:nvPr>
            <p:ph type="body" sz="quarter" idx="13"/>
          </p:nvPr>
        </p:nvSpPr>
        <p:spPr>
          <a:xfrm>
            <a:off x="287999" y="1714500"/>
            <a:ext cx="2477765" cy="4286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Picture Placeholder 11" descr="Place imagery here">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3047603" y="0"/>
            <a:ext cx="9144397" cy="6858000"/>
          </a:xfrm>
          <a:solidFill>
            <a:srgbClr val="E0E0E0"/>
          </a:solidFill>
        </p:spPr>
        <p:txBody>
          <a:bodyPr anchor="ctr"/>
          <a:lstStyle>
            <a:lvl1pPr algn="ctr">
              <a:defRPr>
                <a:solidFill>
                  <a:schemeClr val="accent5"/>
                </a:solidFill>
              </a:defRPr>
            </a:lvl1pPr>
          </a:lstStyle>
          <a:p>
            <a:r>
              <a:rPr lang="en-US" dirty="0"/>
              <a:t>Place imagery here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r>
              <a:rPr lang="en-US" dirty="0"/>
              <a:t>IBM Quantum</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0048" y="6452314"/>
            <a:ext cx="134652" cy="123111"/>
          </a:xfrm>
          <a:prstGeom prst="rect">
            <a:avLst/>
          </a:prstGeom>
        </p:spPr>
        <p:txBody>
          <a:bodyPr/>
          <a:lstStyle/>
          <a:p>
            <a:fld id="{86CB4B4D-7CA3-9044-876B-883B54F8677D}" type="slidenum">
              <a:rPr lang="en-US" smtClean="0"/>
              <a:t>‹#›</a:t>
            </a:fld>
            <a:endParaRPr lang="en-US" dirty="0"/>
          </a:p>
        </p:txBody>
      </p:sp>
    </p:spTree>
    <p:extLst>
      <p:ext uri="{BB962C8B-B14F-4D97-AF65-F5344CB8AC3E}">
        <p14:creationId xmlns:p14="http://schemas.microsoft.com/office/powerpoint/2010/main" val="2779731906"/>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deo or imagery, 3/4, inse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8FE37E5-0FED-B2B2-3150-F02A8956CD38}"/>
              </a:ext>
            </a:extLst>
          </p:cNvPr>
          <p:cNvSpPr>
            <a:spLocks noGrp="1"/>
          </p:cNvSpPr>
          <p:nvPr>
            <p:ph type="body" sz="quarter" idx="12"/>
          </p:nvPr>
        </p:nvSpPr>
        <p:spPr>
          <a:xfrm>
            <a:off x="287999" y="1714500"/>
            <a:ext cx="2477765" cy="4286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6" descr="Place imagery here">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3333316" y="282576"/>
            <a:ext cx="8574559" cy="6289675"/>
          </a:xfrm>
          <a:solidFill>
            <a:srgbClr val="E0E0E0"/>
          </a:solidFill>
        </p:spPr>
        <p:txBody>
          <a:bodyPr anchor="ctr"/>
          <a:lstStyle>
            <a:lvl1pPr algn="ctr">
              <a:defRPr>
                <a:solidFill>
                  <a:schemeClr val="accent5"/>
                </a:solidFill>
              </a:defRPr>
            </a:lvl1pPr>
          </a:lstStyle>
          <a:p>
            <a:r>
              <a:rPr lang="en-US" dirty="0"/>
              <a:t>Place imagery here</a:t>
            </a:r>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p>
            <a:r>
              <a:rPr lang="en-US" dirty="0"/>
              <a:t>IBM Quantum</a:t>
            </a:r>
          </a:p>
        </p:txBody>
      </p:sp>
    </p:spTree>
    <p:extLst>
      <p:ext uri="{BB962C8B-B14F-4D97-AF65-F5344CB8AC3E}">
        <p14:creationId xmlns:p14="http://schemas.microsoft.com/office/powerpoint/2010/main" val="2803334941"/>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o or imagery, bleed">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0" y="0"/>
            <a:ext cx="12192000" cy="6858000"/>
          </a:xfrm>
          <a:solidFill>
            <a:srgbClr val="E0E0E0"/>
          </a:solidFill>
        </p:spPr>
        <p:txBody>
          <a:bodyPr anchor="ctr"/>
          <a:lstStyle>
            <a:lvl1pPr algn="ctr">
              <a:defRPr>
                <a:solidFill>
                  <a:schemeClr val="accent5"/>
                </a:solidFill>
              </a:defRPr>
            </a:lvl1pPr>
          </a:lstStyle>
          <a:p>
            <a:r>
              <a:rPr lang="en-US" dirty="0"/>
              <a:t>Place imagery here</a:t>
            </a:r>
          </a:p>
        </p:txBody>
      </p:sp>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11770048" y="6452314"/>
            <a:ext cx="134652" cy="123111"/>
          </a:xfrm>
          <a:prstGeom prst="rect">
            <a:avLst/>
          </a:prstGeom>
        </p:spPr>
        <p:txBody>
          <a:bodyPr/>
          <a:lstStyle/>
          <a:p>
            <a:fld id="{86CB4B4D-7CA3-9044-876B-883B54F8677D}" type="slidenum">
              <a:rPr lang="en-US" smtClean="0"/>
              <a:t>‹#›</a:t>
            </a:fld>
            <a:endParaRPr lang="en-US" dirty="0"/>
          </a:p>
        </p:txBody>
      </p:sp>
    </p:spTree>
    <p:extLst>
      <p:ext uri="{BB962C8B-B14F-4D97-AF65-F5344CB8AC3E}">
        <p14:creationId xmlns:p14="http://schemas.microsoft.com/office/powerpoint/2010/main" val="421916491"/>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or imagery, inset">
    <p:bg>
      <p:bgPr>
        <a:solidFill>
          <a:schemeClr val="bg1"/>
        </a:solidFill>
        <a:effectLst/>
      </p:bgPr>
    </p:bg>
    <p:spTree>
      <p:nvGrpSpPr>
        <p:cNvPr id="1" name=""/>
        <p:cNvGrpSpPr/>
        <p:nvPr/>
      </p:nvGrpSpPr>
      <p:grpSpPr>
        <a:xfrm>
          <a:off x="0" y="0"/>
          <a:ext cx="0" cy="0"/>
          <a:chOff x="0" y="0"/>
          <a:chExt cx="0" cy="0"/>
        </a:xfrm>
      </p:grpSpPr>
      <p:sp>
        <p:nvSpPr>
          <p:cNvPr id="4" name="Picture Placeholder 3" descr="Place imagery here">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284126" y="284957"/>
            <a:ext cx="11620574" cy="6290468"/>
          </a:xfr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2588847925"/>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imagery, half ">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192024"/>
            <a:ext cx="5049878" cy="5239544"/>
          </a:xfrm>
        </p:spPr>
        <p:txBody>
          <a:bodyPr/>
          <a:lstStyle>
            <a:lvl1pPr>
              <a:lnSpc>
                <a:spcPct val="100000"/>
              </a:lnSpc>
              <a:defRPr sz="4299">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7"/>
            <a:ext cx="5523781" cy="6287294"/>
          </a:xfrm>
          <a:solidFill>
            <a:srgbClr val="E0E0E0"/>
          </a:solidFill>
        </p:spPr>
        <p:txBody>
          <a:bodyPr anchor="ctr"/>
          <a:lstStyle>
            <a:lvl1pPr algn="ctr">
              <a:defRPr>
                <a:solidFill>
                  <a:schemeClr val="accent5"/>
                </a:solidFill>
              </a:defRPr>
            </a:lvl1pPr>
          </a:lstStyle>
          <a:p>
            <a:r>
              <a:rPr lang="en-US" dirty="0"/>
              <a:t>Place imagery here</a:t>
            </a:r>
          </a:p>
        </p:txBody>
      </p:sp>
      <p:pic>
        <p:nvPicPr>
          <p:cNvPr id="9" name="Picture 8" descr="IBM 8-bar logo">
            <a:extLst>
              <a:ext uri="{FF2B5EF4-FFF2-40B4-BE49-F238E27FC236}">
                <a16:creationId xmlns:a16="http://schemas.microsoft.com/office/drawing/2014/main" id="{735CD4FC-3A11-28F6-09EF-9089FE9596BF}"/>
              </a:ext>
            </a:extLst>
          </p:cNvPr>
          <p:cNvPicPr>
            <a:picLocks noChangeAspect="1"/>
          </p:cNvPicPr>
          <p:nvPr userDrawn="1"/>
        </p:nvPicPr>
        <p:blipFill>
          <a:blip r:embed="rId2"/>
          <a:stretch>
            <a:fillRect/>
          </a:stretch>
        </p:blipFill>
        <p:spPr>
          <a:xfrm>
            <a:off x="288888" y="6263482"/>
            <a:ext cx="819043" cy="304800"/>
          </a:xfrm>
          <a:prstGeom prst="rect">
            <a:avLst/>
          </a:prstGeom>
        </p:spPr>
      </p:pic>
    </p:spTree>
    <p:extLst>
      <p:ext uri="{BB962C8B-B14F-4D97-AF65-F5344CB8AC3E}">
        <p14:creationId xmlns:p14="http://schemas.microsoft.com/office/powerpoint/2010/main" val="1677567415"/>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ntacts, profiles, contributor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762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17" name="Picture Placeholder 7" descr="Place bio portrait here">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287999" y="1333500"/>
            <a:ext cx="1236501" cy="1238250"/>
          </a:xfrm>
          <a:solidFill>
            <a:srgbClr val="E0E0E0"/>
          </a:solidFill>
        </p:spPr>
        <p:txBody>
          <a:bodyPr anchor="ctr"/>
          <a:lstStyle>
            <a:lvl1pPr algn="ctr">
              <a:defRPr>
                <a:solidFill>
                  <a:schemeClr val="accent5"/>
                </a:solidFill>
              </a:defRPr>
            </a:lvl1pPr>
          </a:lstStyle>
          <a:p>
            <a:r>
              <a:rPr lang="en-US" dirty="0"/>
              <a:t>Place imagery here</a:t>
            </a:r>
          </a:p>
        </p:txBody>
      </p:sp>
      <p:sp>
        <p:nvSpPr>
          <p:cNvPr id="18" name="Text Placeholder 9">
            <a:extLst>
              <a:ext uri="{FF2B5EF4-FFF2-40B4-BE49-F238E27FC236}">
                <a16:creationId xmlns:a16="http://schemas.microsoft.com/office/drawing/2014/main" id="{31D025A0-5106-DFB0-90B1-8B366B78913F}"/>
              </a:ext>
            </a:extLst>
          </p:cNvPr>
          <p:cNvSpPr>
            <a:spLocks noGrp="1"/>
          </p:cNvSpPr>
          <p:nvPr>
            <p:ph type="body" sz="quarter" idx="21"/>
          </p:nvPr>
        </p:nvSpPr>
        <p:spPr>
          <a:xfrm>
            <a:off x="1714277" y="1333500"/>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descr="Place bio portrait here">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287999" y="3060700"/>
            <a:ext cx="1236501" cy="1238250"/>
          </a:xfr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0" name="Text Placeholder 9">
            <a:extLst>
              <a:ext uri="{FF2B5EF4-FFF2-40B4-BE49-F238E27FC236}">
                <a16:creationId xmlns:a16="http://schemas.microsoft.com/office/drawing/2014/main" id="{126F49A0-96BE-0B44-B1C8-17D765B10B3E}"/>
              </a:ext>
            </a:extLst>
          </p:cNvPr>
          <p:cNvSpPr>
            <a:spLocks noGrp="1"/>
          </p:cNvSpPr>
          <p:nvPr>
            <p:ph type="body" sz="quarter" idx="12"/>
          </p:nvPr>
        </p:nvSpPr>
        <p:spPr>
          <a:xfrm>
            <a:off x="1714277" y="3060700"/>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7" descr="Place bio portrait here">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287999" y="4762500"/>
            <a:ext cx="1236501" cy="1238250"/>
          </a:xfr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2" name="Text Placeholder 9">
            <a:extLst>
              <a:ext uri="{FF2B5EF4-FFF2-40B4-BE49-F238E27FC236}">
                <a16:creationId xmlns:a16="http://schemas.microsoft.com/office/drawing/2014/main" id="{D4772377-8015-4C99-7ED3-E4475C524D2A}"/>
              </a:ext>
            </a:extLst>
          </p:cNvPr>
          <p:cNvSpPr>
            <a:spLocks noGrp="1"/>
          </p:cNvSpPr>
          <p:nvPr>
            <p:ph type="body" sz="quarter" idx="14"/>
          </p:nvPr>
        </p:nvSpPr>
        <p:spPr>
          <a:xfrm>
            <a:off x="1714277" y="4762501"/>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7" descr="Place bio portrait here">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6377745" y="1333500"/>
            <a:ext cx="1236501" cy="1238250"/>
          </a:xfr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4" name="Text Placeholder 9">
            <a:extLst>
              <a:ext uri="{FF2B5EF4-FFF2-40B4-BE49-F238E27FC236}">
                <a16:creationId xmlns:a16="http://schemas.microsoft.com/office/drawing/2014/main" id="{3E3566C7-C728-77B2-2A34-BBB83D482F56}"/>
              </a:ext>
            </a:extLst>
          </p:cNvPr>
          <p:cNvSpPr>
            <a:spLocks noGrp="1"/>
          </p:cNvSpPr>
          <p:nvPr>
            <p:ph type="body" sz="quarter" idx="27"/>
          </p:nvPr>
        </p:nvSpPr>
        <p:spPr>
          <a:xfrm>
            <a:off x="7807896" y="1333500"/>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7" descr="Place bio portrait here">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6377745" y="3060700"/>
            <a:ext cx="1236501" cy="1238250"/>
          </a:xfr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0" name="Text Placeholder 9">
            <a:extLst>
              <a:ext uri="{FF2B5EF4-FFF2-40B4-BE49-F238E27FC236}">
                <a16:creationId xmlns:a16="http://schemas.microsoft.com/office/drawing/2014/main" id="{A52D1EA1-405F-7875-BAB9-B258776E1460}"/>
              </a:ext>
            </a:extLst>
          </p:cNvPr>
          <p:cNvSpPr>
            <a:spLocks noGrp="1"/>
          </p:cNvSpPr>
          <p:nvPr>
            <p:ph type="body" sz="quarter" idx="23"/>
          </p:nvPr>
        </p:nvSpPr>
        <p:spPr>
          <a:xfrm>
            <a:off x="7807896" y="3060700"/>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7" descr="Place bio portrait here">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6377745" y="4762500"/>
            <a:ext cx="1236501" cy="1238250"/>
          </a:xfrm>
          <a:solidFill>
            <a:srgbClr val="E0E0E0"/>
          </a:solidFill>
        </p:spPr>
        <p:txBody>
          <a:bodyPr anchor="ctr"/>
          <a:lstStyle>
            <a:lvl1pPr marL="0" marR="0" indent="0" algn="ctr" defTabSz="1218956" rtl="0" eaLnBrk="1" fontAlgn="auto" latinLnBrk="0" hangingPunct="1">
              <a:lnSpc>
                <a:spcPct val="110000"/>
              </a:lnSpc>
              <a:spcBef>
                <a:spcPts val="0"/>
              </a:spcBef>
              <a:spcAft>
                <a:spcPts val="0"/>
              </a:spcAft>
              <a:buClrTx/>
              <a:buSzTx/>
              <a:buFontTx/>
              <a:buNone/>
              <a:tabLst/>
              <a:defRPr>
                <a:solidFill>
                  <a:schemeClr val="accent5"/>
                </a:solidFill>
              </a:defRPr>
            </a:lvl1pPr>
          </a:lstStyle>
          <a:p>
            <a:pPr marL="0" marR="0" lvl="0" indent="0" algn="ctr" defTabSz="1218956"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2" name="Text Placeholder 9">
            <a:extLst>
              <a:ext uri="{FF2B5EF4-FFF2-40B4-BE49-F238E27FC236}">
                <a16:creationId xmlns:a16="http://schemas.microsoft.com/office/drawing/2014/main" id="{73849969-24A3-113A-C58E-4A4B0FB29BAD}"/>
              </a:ext>
            </a:extLst>
          </p:cNvPr>
          <p:cNvSpPr>
            <a:spLocks noGrp="1"/>
          </p:cNvSpPr>
          <p:nvPr>
            <p:ph type="body" sz="quarter" idx="25"/>
          </p:nvPr>
        </p:nvSpPr>
        <p:spPr>
          <a:xfrm>
            <a:off x="7807896" y="4762501"/>
            <a:ext cx="2853953" cy="1238250"/>
          </a:xfrm>
        </p:spPr>
        <p:txBody>
          <a:bodyPr/>
          <a:lstStyle>
            <a:lvl1pPr>
              <a:lnSpc>
                <a:spcPct val="110000"/>
              </a:lnSpc>
              <a:spcBef>
                <a:spcPts val="0"/>
              </a:spcBef>
              <a:defRPr sz="1400">
                <a:solidFill>
                  <a:schemeClr val="tx1"/>
                </a:solidFill>
              </a:defRPr>
            </a:lvl1pPr>
            <a:lvl2pPr marL="127990" indent="-127990">
              <a:lnSpc>
                <a:spcPct val="110000"/>
              </a:lnSpc>
              <a:spcBef>
                <a:spcPts val="0"/>
              </a:spcBef>
              <a:defRPr sz="1400">
                <a:solidFill>
                  <a:schemeClr val="tx1"/>
                </a:solidFill>
              </a:defRPr>
            </a:lvl2pPr>
            <a:lvl3pPr marL="255981" indent="-127990">
              <a:lnSpc>
                <a:spcPct val="110000"/>
              </a:lnSpc>
              <a:spcBef>
                <a:spcPts val="0"/>
              </a:spcBef>
              <a:defRPr sz="1400">
                <a:solidFill>
                  <a:schemeClr val="tx1"/>
                </a:solidFill>
              </a:defRPr>
            </a:lvl3pPr>
            <a:lvl4pPr marL="383971" indent="-127990">
              <a:lnSpc>
                <a:spcPct val="110000"/>
              </a:lnSpc>
              <a:spcBef>
                <a:spcPts val="0"/>
              </a:spcBef>
              <a:defRPr sz="1400">
                <a:solidFill>
                  <a:schemeClr val="tx1"/>
                </a:solidFill>
              </a:defRPr>
            </a:lvl4pPr>
            <a:lvl5pPr>
              <a:lnSpc>
                <a:spcPct val="110000"/>
              </a:lnSpc>
              <a:spcBef>
                <a:spcPts val="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p>
            <a:r>
              <a:rPr lang="en-US" dirty="0"/>
              <a:t>IBM Quantum</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63677901"/>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228679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3333316" y="284957"/>
            <a:ext cx="8571384" cy="5715794"/>
          </a:xfrm>
        </p:spPr>
        <p:txBody>
          <a:bodyPr anchor="ctr"/>
          <a:lstStyle>
            <a:lvl1pPr algn="ctr">
              <a:defRPr>
                <a:solidFill>
                  <a:schemeClr val="tx1"/>
                </a:solidFill>
              </a:defRPr>
            </a:lvl1pPr>
          </a:lstStyle>
          <a:p>
            <a:r>
              <a:rPr lang="en-US" dirty="0"/>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p>
            <a:r>
              <a:rPr lang="en-US" dirty="0"/>
              <a:t>IBM Quantum</a:t>
            </a:r>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743457144"/>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Legal disclaimer, one column">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024"/>
            <a:ext cx="2477765" cy="1429544"/>
          </a:xfrm>
        </p:spPr>
        <p:txBody>
          <a:bodyPr/>
          <a:lstStyle>
            <a:lvl1pPr>
              <a:lnSpc>
                <a:spcPct val="90000"/>
              </a:lnSpc>
              <a:spcBef>
                <a:spcPts val="0"/>
              </a:spcBef>
              <a:defRPr sz="3199">
                <a:solidFill>
                  <a:schemeClr val="tx2"/>
                </a:solidFill>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p:spPr>
        <p:txBody>
          <a:bodyPr/>
          <a:lstStyle>
            <a:lvl1pPr>
              <a:lnSpc>
                <a:spcPct val="120000"/>
              </a:lnSpc>
              <a:spcBef>
                <a:spcPts val="0"/>
              </a:spcBef>
              <a:defRPr sz="800" b="0" i="0">
                <a:solidFill>
                  <a:schemeClr val="tx1"/>
                </a:solidFill>
                <a:latin typeface="IBM Plex Sans" panose="020B05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p>
            <a:r>
              <a:rPr lang="en-US" dirty="0"/>
              <a:t>IBM Quantum</a:t>
            </a:r>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644767761"/>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999" y="288036"/>
            <a:ext cx="2474590" cy="763524"/>
          </a:xfrm>
        </p:spPr>
        <p:txBody>
          <a:bodyPr/>
          <a:lstStyle>
            <a:lvl1pPr>
              <a:lnSpc>
                <a:spcPct val="110000"/>
              </a:lnSpc>
              <a:defRPr sz="1400">
                <a:solidFill>
                  <a:schemeClr val="tx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r>
              <a:rPr lang="en-US" dirty="0"/>
              <a:t>IBM Quantum</a:t>
            </a:r>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497673581"/>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Legal disclaimer, two columns">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287999" y="192024"/>
            <a:ext cx="2477765" cy="1429544"/>
          </a:xfrm>
        </p:spPr>
        <p:txBody>
          <a:bodyPr/>
          <a:lstStyle>
            <a:lvl1pPr>
              <a:lnSpc>
                <a:spcPct val="90000"/>
              </a:lnSpc>
              <a:spcBef>
                <a:spcPts val="0"/>
              </a:spcBef>
              <a:defRPr sz="3199">
                <a:solidFill>
                  <a:schemeClr val="tx2"/>
                </a:solidFill>
              </a:defRPr>
            </a:lvl1pPr>
            <a:lvl2pPr>
              <a:lnSpc>
                <a:spcPct val="100000"/>
              </a:lnSpc>
              <a:spcBef>
                <a:spcPts val="0"/>
              </a:spcBef>
              <a:defRPr sz="3199">
                <a:solidFill>
                  <a:schemeClr val="tx1"/>
                </a:solidFill>
              </a:defRPr>
            </a:lvl2pPr>
            <a:lvl3pPr>
              <a:lnSpc>
                <a:spcPct val="100000"/>
              </a:lnSpc>
              <a:spcBef>
                <a:spcPts val="0"/>
              </a:spcBef>
              <a:defRPr sz="3199">
                <a:solidFill>
                  <a:schemeClr val="tx1"/>
                </a:solidFill>
              </a:defRPr>
            </a:lvl3pPr>
            <a:lvl4pPr>
              <a:lnSpc>
                <a:spcPct val="100000"/>
              </a:lnSpc>
              <a:spcBef>
                <a:spcPts val="0"/>
              </a:spcBef>
              <a:defRPr sz="3199">
                <a:solidFill>
                  <a:schemeClr val="tx1"/>
                </a:solidFill>
              </a:defRPr>
            </a:lvl4pPr>
            <a:lvl5pPr>
              <a:lnSpc>
                <a:spcPct val="100000"/>
              </a:lnSpc>
              <a:spcBef>
                <a:spcPts val="0"/>
              </a:spcBef>
              <a:defRPr sz="3199">
                <a:solidFill>
                  <a:schemeClr val="tx1"/>
                </a:solidFill>
              </a:defRPr>
            </a:lvl5pPr>
          </a:lstStyle>
          <a:p>
            <a:pPr lvl="0"/>
            <a:r>
              <a:rPr lang="en-US"/>
              <a:t>Click to edit Master text styles</a:t>
            </a:r>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6380919" y="284957"/>
            <a:ext cx="2476178" cy="5715794"/>
          </a:xfrm>
        </p:spPr>
        <p:txBody>
          <a:bodyPr/>
          <a:lstStyle>
            <a:lvl1pPr>
              <a:lnSpc>
                <a:spcPct val="120000"/>
              </a:lnSpc>
              <a:spcBef>
                <a:spcPts val="0"/>
              </a:spcBef>
              <a:defRPr sz="800" b="0" i="0">
                <a:solidFill>
                  <a:schemeClr val="tx1"/>
                </a:solidFill>
                <a:latin typeface="IBM Plex Sans" panose="020B05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9428522" y="284957"/>
            <a:ext cx="2476178" cy="5715794"/>
          </a:xfrm>
        </p:spPr>
        <p:txBody>
          <a:bodyPr/>
          <a:lstStyle>
            <a:lvl1pPr>
              <a:lnSpc>
                <a:spcPct val="120000"/>
              </a:lnSpc>
              <a:spcBef>
                <a:spcPts val="0"/>
              </a:spcBef>
              <a:defRPr sz="800" b="0" i="0">
                <a:solidFill>
                  <a:schemeClr val="tx1"/>
                </a:solidFill>
                <a:latin typeface="IBM Plex Sans" panose="020B0503050203000203" pitchFamily="34" charset="0"/>
              </a:defRPr>
            </a:lvl1pPr>
            <a:lvl2pPr marL="73137" indent="-73137">
              <a:lnSpc>
                <a:spcPct val="120000"/>
              </a:lnSpc>
              <a:spcBef>
                <a:spcPts val="0"/>
              </a:spcBef>
              <a:defRPr sz="800" b="0" i="0">
                <a:solidFill>
                  <a:schemeClr val="tx1"/>
                </a:solidFill>
                <a:latin typeface="IBM Plex Sans" panose="020B0503050203000203" pitchFamily="34" charset="0"/>
              </a:defRPr>
            </a:lvl2pPr>
            <a:lvl3pPr marL="146275" indent="-73137">
              <a:lnSpc>
                <a:spcPct val="120000"/>
              </a:lnSpc>
              <a:spcBef>
                <a:spcPts val="0"/>
              </a:spcBef>
              <a:defRPr sz="800" b="0" i="0">
                <a:solidFill>
                  <a:schemeClr val="tx1"/>
                </a:solidFill>
                <a:latin typeface="IBM Plex Sans" panose="020B0503050203000203" pitchFamily="34" charset="0"/>
              </a:defRPr>
            </a:lvl3pPr>
            <a:lvl4pPr marL="219412" indent="-73137">
              <a:lnSpc>
                <a:spcPct val="120000"/>
              </a:lnSpc>
              <a:spcBef>
                <a:spcPts val="0"/>
              </a:spcBef>
              <a:defRPr sz="800" b="0" i="0">
                <a:solidFill>
                  <a:schemeClr val="tx1"/>
                </a:solidFill>
                <a:latin typeface="IBM Plex Sans" panose="020B0503050203000203" pitchFamily="34" charset="0"/>
              </a:defRPr>
            </a:lvl4pPr>
            <a:lvl5pPr>
              <a:lnSpc>
                <a:spcPct val="120000"/>
              </a:lnSpc>
              <a:spcBef>
                <a:spcPts val="0"/>
              </a:spcBef>
              <a:defRPr sz="8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290474" y="6402388"/>
            <a:ext cx="2477765" cy="190500"/>
          </a:xfrm>
        </p:spPr>
        <p:txBody>
          <a:bodyPr/>
          <a:lstStyle/>
          <a:p>
            <a:r>
              <a:rPr lang="en-US" dirty="0"/>
              <a:t>IBM Quantum</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485280063"/>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4" name="Picture 3" descr="IBM 8-bar logo">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5232004" y="3084230"/>
            <a:ext cx="1727991" cy="689541"/>
          </a:xfrm>
          <a:prstGeom prst="rect">
            <a:avLst/>
          </a:prstGeom>
        </p:spPr>
      </p:pic>
    </p:spTree>
    <p:extLst>
      <p:ext uri="{BB962C8B-B14F-4D97-AF65-F5344CB8AC3E}">
        <p14:creationId xmlns:p14="http://schemas.microsoft.com/office/powerpoint/2010/main" val="844676919"/>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287999" y="288036"/>
            <a:ext cx="5049180" cy="285750"/>
          </a:xfrm>
        </p:spPr>
        <p:txBody>
          <a:bodyPr/>
          <a:lstStyle>
            <a:lvl1pPr>
              <a:spcBef>
                <a:spcPts val="0"/>
              </a:spcBef>
              <a:defRPr sz="1400">
                <a:solidFill>
                  <a:schemeClr val="tx2"/>
                </a:solidFill>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Click to edit Master text styles</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287999" y="763524"/>
            <a:ext cx="5049180" cy="4668838"/>
          </a:xfrm>
        </p:spPr>
        <p:txBody>
          <a:bodyPr/>
          <a:lstStyle>
            <a:lvl1pPr>
              <a:lnSpc>
                <a:spcPct val="100000"/>
              </a:lnSpc>
              <a:defRPr sz="4299">
                <a:solidFill>
                  <a:schemeClr val="tx2"/>
                </a:solidFill>
              </a:defRPr>
            </a:lvl1pPr>
          </a:lstStyle>
          <a:p>
            <a:r>
              <a:rPr lang="en-US"/>
              <a:t>Click to edit Master title style</a:t>
            </a:r>
            <a:endParaRPr lang="en-US" dirty="0"/>
          </a:p>
        </p:txBody>
      </p:sp>
      <p:sp>
        <p:nvSpPr>
          <p:cNvPr id="7" name="Picture Placeholder 6" descr="Place imagery here">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6380919" y="284957"/>
            <a:ext cx="5523781" cy="6287294"/>
          </a:xfrm>
          <a:solidFill>
            <a:srgbClr val="E0E0E0"/>
          </a:solidFill>
        </p:spPr>
        <p:txBody>
          <a:bodyPr anchor="ctr"/>
          <a:lstStyle>
            <a:lvl1pPr algn="ctr">
              <a:defRPr>
                <a:solidFill>
                  <a:schemeClr val="accent5"/>
                </a:solidFill>
              </a:defRPr>
            </a:lvl1pPr>
          </a:lstStyle>
          <a:p>
            <a:r>
              <a:rPr lang="en-US" dirty="0"/>
              <a:t>Place imagery here</a:t>
            </a:r>
          </a:p>
        </p:txBody>
      </p:sp>
      <p:pic>
        <p:nvPicPr>
          <p:cNvPr id="4" name="Picture 3" descr="IBM 8-bar logo">
            <a:extLst>
              <a:ext uri="{FF2B5EF4-FFF2-40B4-BE49-F238E27FC236}">
                <a16:creationId xmlns:a16="http://schemas.microsoft.com/office/drawing/2014/main" id="{EEE0A3D1-7815-E46E-77D1-E2DC099B4733}"/>
              </a:ext>
            </a:extLst>
          </p:cNvPr>
          <p:cNvPicPr>
            <a:picLocks noChangeAspect="1"/>
          </p:cNvPicPr>
          <p:nvPr userDrawn="1"/>
        </p:nvPicPr>
        <p:blipFill>
          <a:blip r:embed="rId2"/>
          <a:stretch>
            <a:fillRect/>
          </a:stretch>
        </p:blipFill>
        <p:spPr>
          <a:xfrm>
            <a:off x="288888" y="6263482"/>
            <a:ext cx="819043" cy="304800"/>
          </a:xfrm>
          <a:prstGeom prst="rect">
            <a:avLst/>
          </a:prstGeom>
        </p:spPr>
      </p:pic>
    </p:spTree>
    <p:extLst>
      <p:ext uri="{BB962C8B-B14F-4D97-AF65-F5344CB8AC3E}">
        <p14:creationId xmlns:p14="http://schemas.microsoft.com/office/powerpoint/2010/main" val="27457641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2477765" cy="2286794"/>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6380919" y="284957"/>
            <a:ext cx="2476178" cy="5715794"/>
          </a:xfrm>
        </p:spPr>
        <p:txBody>
          <a:bodyPr/>
          <a:lstStyle>
            <a:lvl1pPr defTabSz="580528">
              <a:spcBef>
                <a:spcPts val="0"/>
              </a:spcBef>
              <a:defRPr>
                <a:solidFill>
                  <a:schemeClr val="tx1"/>
                </a:solidFill>
              </a:defRPr>
            </a:lvl1pPr>
            <a:lvl2pPr defTabSz="580528">
              <a:spcBef>
                <a:spcPts val="0"/>
              </a:spcBef>
              <a:defRPr>
                <a:solidFill>
                  <a:schemeClr val="tx1"/>
                </a:solidFill>
              </a:defRPr>
            </a:lvl2pPr>
            <a:lvl3pPr defTabSz="580528">
              <a:spcBef>
                <a:spcPts val="0"/>
              </a:spcBef>
              <a:defRPr>
                <a:solidFill>
                  <a:schemeClr val="tx1"/>
                </a:solidFill>
              </a:defRPr>
            </a:lvl3pPr>
            <a:lvl4pPr defTabSz="580528">
              <a:spcBef>
                <a:spcPts val="0"/>
              </a:spcBef>
              <a:defRPr>
                <a:solidFill>
                  <a:schemeClr val="tx1"/>
                </a:solidFill>
              </a:defRPr>
            </a:lvl4pPr>
            <a:lvl5pPr defTabSz="58052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5A647AD3-098B-D1AB-C8D8-463E38402F94}"/>
              </a:ext>
            </a:extLst>
          </p:cNvPr>
          <p:cNvSpPr>
            <a:spLocks noGrp="1"/>
          </p:cNvSpPr>
          <p:nvPr>
            <p:ph type="body" sz="quarter" idx="11"/>
          </p:nvPr>
        </p:nvSpPr>
        <p:spPr>
          <a:xfrm>
            <a:off x="9430110" y="284957"/>
            <a:ext cx="2474590" cy="5715794"/>
          </a:xfrm>
        </p:spPr>
        <p:txBody>
          <a:bodyPr/>
          <a:lstStyle>
            <a:lvl1pPr defTabSz="580528">
              <a:spcBef>
                <a:spcPts val="0"/>
              </a:spcBef>
              <a:defRPr>
                <a:solidFill>
                  <a:schemeClr val="tx1"/>
                </a:solidFill>
              </a:defRPr>
            </a:lvl1pPr>
            <a:lvl2pPr defTabSz="580528">
              <a:spcBef>
                <a:spcPts val="0"/>
              </a:spcBef>
              <a:defRPr>
                <a:solidFill>
                  <a:schemeClr val="tx1"/>
                </a:solidFill>
              </a:defRPr>
            </a:lvl2pPr>
            <a:lvl3pPr defTabSz="580528">
              <a:spcBef>
                <a:spcPts val="0"/>
              </a:spcBef>
              <a:defRPr>
                <a:solidFill>
                  <a:schemeClr val="tx1"/>
                </a:solidFill>
              </a:defRPr>
            </a:lvl3pPr>
            <a:lvl4pPr defTabSz="580528">
              <a:spcBef>
                <a:spcPts val="0"/>
              </a:spcBef>
              <a:defRPr>
                <a:solidFill>
                  <a:schemeClr val="tx1"/>
                </a:solidFill>
              </a:defRPr>
            </a:lvl4pPr>
            <a:lvl5pPr defTabSz="580528">
              <a:spcBef>
                <a:spcPts val="0"/>
              </a:spcBef>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92991057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8" y="192024"/>
            <a:ext cx="5524575" cy="1429544"/>
          </a:xfrm>
        </p:spPr>
        <p:txBody>
          <a:bodyPr rIns="457200"/>
          <a:lstStyle>
            <a:lvl1pPr>
              <a:lnSpc>
                <a:spcPct val="100000"/>
              </a:lnSpc>
              <a:defRPr sz="3199">
                <a:solidFill>
                  <a:schemeClr val="tx2"/>
                </a:solidFill>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054334079"/>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287300" y="210312"/>
            <a:ext cx="8569797" cy="4095750"/>
          </a:xfrm>
        </p:spPr>
        <p:txBody>
          <a:bodyPr/>
          <a:lstStyle>
            <a:lvl1pPr>
              <a:defRPr sz="8598" b="0" i="0">
                <a:solidFill>
                  <a:schemeClr val="tx2"/>
                </a:solidFill>
                <a:latin typeface="IBM Plex Sans ExtLt" panose="020B0303050203000203" pitchFamily="34" charset="0"/>
              </a:defRPr>
            </a:lvl1pPr>
          </a:lstStyle>
          <a:p>
            <a:r>
              <a:rPr lang="en-US"/>
              <a:t>Click to edit Master title style</a:t>
            </a:r>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374892984"/>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llout, headlin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287999" y="192024"/>
            <a:ext cx="4953942" cy="1429544"/>
          </a:xfrm>
        </p:spPr>
        <p:txBody>
          <a:bodyPr/>
          <a:lstStyle>
            <a:lvl1pPr>
              <a:lnSpc>
                <a:spcPct val="100000"/>
              </a:lnSpc>
              <a:defRPr sz="3199">
                <a:solidFill>
                  <a:schemeClr val="tx2"/>
                </a:soli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0354631A-4ED7-F527-1CBC-9AF7BE2CB676}"/>
              </a:ext>
            </a:extLst>
          </p:cNvPr>
          <p:cNvSpPr>
            <a:spLocks noGrp="1"/>
          </p:cNvSpPr>
          <p:nvPr>
            <p:ph type="body" sz="quarter" idx="10"/>
          </p:nvPr>
        </p:nvSpPr>
        <p:spPr>
          <a:xfrm>
            <a:off x="6382795" y="224028"/>
            <a:ext cx="5520318" cy="4287044"/>
          </a:xfrm>
        </p:spPr>
        <p:txBody>
          <a:bodyPr/>
          <a:lstStyle>
            <a:lvl1pPr>
              <a:lnSpc>
                <a:spcPct val="100000"/>
              </a:lnSpc>
              <a:spcBef>
                <a:spcPts val="0"/>
              </a:spcBef>
              <a:defRPr sz="3199">
                <a:solidFill>
                  <a:schemeClr val="tx2"/>
                </a:solidFill>
              </a:defRPr>
            </a:lvl1pPr>
            <a:lvl2pPr marL="292549" indent="-292549">
              <a:lnSpc>
                <a:spcPct val="100000"/>
              </a:lnSpc>
              <a:spcBef>
                <a:spcPts val="0"/>
              </a:spcBef>
              <a:defRPr sz="3199">
                <a:solidFill>
                  <a:schemeClr val="tx2"/>
                </a:solidFill>
              </a:defRPr>
            </a:lvl2pPr>
            <a:lvl3pPr marL="548530" indent="-292549">
              <a:lnSpc>
                <a:spcPct val="100000"/>
              </a:lnSpc>
              <a:spcBef>
                <a:spcPts val="0"/>
              </a:spcBef>
              <a:defRPr sz="3199">
                <a:solidFill>
                  <a:schemeClr val="tx2"/>
                </a:solidFill>
              </a:defRPr>
            </a:lvl3pPr>
            <a:lvl4pPr marL="877648">
              <a:lnSpc>
                <a:spcPct val="100000"/>
              </a:lnSpc>
              <a:spcBef>
                <a:spcPts val="0"/>
              </a:spcBef>
              <a:defRPr sz="3199">
                <a:solidFill>
                  <a:schemeClr val="tx2"/>
                </a:solidFill>
              </a:defRPr>
            </a:lvl4pPr>
            <a:lvl5pPr>
              <a:lnSpc>
                <a:spcPct val="100000"/>
              </a:lnSpc>
              <a:spcBef>
                <a:spcPts val="0"/>
              </a:spcBef>
              <a:defRPr sz="3199"/>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284125" y="6402118"/>
            <a:ext cx="2477765" cy="190500"/>
          </a:xfrm>
        </p:spPr>
        <p:txBody>
          <a:bodyPr/>
          <a:lstStyle/>
          <a:p>
            <a:r>
              <a:rPr lang="en-US" dirty="0"/>
              <a:t>IBM Quantum</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11769264" y="6469419"/>
            <a:ext cx="135436" cy="123111"/>
          </a:xfrm>
          <a:prstGeom prst="rect">
            <a:avLst/>
          </a:prstGeom>
          <a:ln w="12700">
            <a:miter lim="400000"/>
          </a:ln>
        </p:spPr>
        <p:txBody>
          <a:bodyPr wrap="none" lIns="0" tIns="0" rIns="0" bIns="0" anchor="ctr">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14512782"/>
      </p:ext>
    </p:extLst>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11769264" y="6469507"/>
            <a:ext cx="135436" cy="123111"/>
          </a:xfrm>
          <a:prstGeom prst="rect">
            <a:avLst/>
          </a:prstGeom>
          <a:ln w="12700">
            <a:miter lim="400000"/>
          </a:ln>
        </p:spPr>
        <p:txBody>
          <a:bodyPr wrap="none" lIns="0" tIns="0" rIns="0" bIns="0" anchor="b" anchorCtr="0">
            <a:spAutoFit/>
          </a:bodyPr>
          <a:lstStyle>
            <a:lvl1pPr algn="r">
              <a:defRPr sz="800" b="0" i="0">
                <a:solidFill>
                  <a:schemeClr val="tx1"/>
                </a:solidFill>
                <a:latin typeface="IBM Plex Sans" panose="020B05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8" name="Title Text"/>
          <p:cNvSpPr txBox="1">
            <a:spLocks noGrp="1"/>
          </p:cNvSpPr>
          <p:nvPr>
            <p:ph type="title"/>
          </p:nvPr>
        </p:nvSpPr>
        <p:spPr>
          <a:xfrm>
            <a:off x="287999" y="288036"/>
            <a:ext cx="11293592"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287300" y="1663700"/>
            <a:ext cx="11293592" cy="43346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p>
          <a:p>
            <a:pPr lvl="2"/>
            <a:r>
              <a:rPr dirty="0"/>
              <a:t>Body Level Three</a:t>
            </a:r>
          </a:p>
          <a:p>
            <a:pPr lvl="3"/>
            <a:r>
              <a:rPr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284125" y="6402118"/>
            <a:ext cx="2477765" cy="190500"/>
          </a:xfrm>
          <a:prstGeom prst="rect">
            <a:avLst/>
          </a:prstGeom>
        </p:spPr>
        <p:txBody>
          <a:bodyPr vert="horz" lIns="0" tIns="0" rIns="0" bIns="0" rtlCol="0" anchor="b"/>
          <a:lstStyle>
            <a:lvl1pPr algn="l">
              <a:defRPr sz="800" b="0" i="0">
                <a:solidFill>
                  <a:schemeClr val="tx1"/>
                </a:solidFill>
                <a:latin typeface="IBM Plex Sans" panose="020B0503050203000203" pitchFamily="34" charset="0"/>
              </a:defRPr>
            </a:lvl1pPr>
          </a:lstStyle>
          <a:p>
            <a:r>
              <a:rPr lang="en-US" dirty="0"/>
              <a:t>IBM Quantum</a:t>
            </a:r>
          </a:p>
        </p:txBody>
      </p:sp>
    </p:spTree>
    <p:extLst>
      <p:ext uri="{BB962C8B-B14F-4D97-AF65-F5344CB8AC3E}">
        <p14:creationId xmlns:p14="http://schemas.microsoft.com/office/powerpoint/2010/main" val="103005958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Lst>
  <p:transition spd="med"/>
  <p:hf hdr="0" dt="0"/>
  <p:txStyles>
    <p:titleStyle>
      <a:lvl1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chemeClr val="tx2"/>
          </a:solidFill>
          <a:uFillTx/>
          <a:latin typeface="+mj-lt"/>
          <a:ea typeface="+mj-ea"/>
          <a:cs typeface="+mj-cs"/>
          <a:sym typeface="IBM Plex Sans Light"/>
        </a:defRPr>
      </a:lvl1pPr>
      <a:lvl2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48"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497"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44"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4993"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p:titleStyle>
    <p:bodyStyle>
      <a:lvl1pPr marL="0" marR="0" indent="0" algn="l" defTabSz="1218956"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59"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18"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77"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86" marR="0" indent="-228554" algn="l" defTabSz="1218956"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p:bodyStyle>
    <p:otherStyle>
      <a:lvl1pPr marL="0" marR="0" indent="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1pPr>
      <a:lvl2pPr marL="0" marR="0" indent="17146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2pPr>
      <a:lvl3pPr marL="0" marR="0" indent="342922"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3pPr>
      <a:lvl4pPr marL="0" marR="0" indent="514384"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4pPr>
      <a:lvl5pPr marL="0" marR="0" indent="685845"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5pPr>
      <a:lvl6pPr marL="0" marR="0" indent="857307"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6pPr>
      <a:lvl7pPr marL="0" marR="0" indent="1028768"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7pPr>
      <a:lvl8pPr marL="0" marR="0" indent="1200230"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8pPr>
      <a:lvl9pPr marL="0" marR="0" indent="1371691" algn="r" defTabSz="914461" rtl="0" eaLnBrk="1" latinLnBrk="0" hangingPunct="1">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9.sv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2.svg"/><Relationship Id="rId7" Type="http://schemas.openxmlformats.org/officeDocument/2006/relationships/image" Target="../media/image26.sv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sv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35.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qce.quantum.ieee.org/2024/program/tutorials-abstracts/#tut28" TargetMode="Externa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8" Type="http://schemas.openxmlformats.org/officeDocument/2006/relationships/image" Target="../media/image34.svg"/><Relationship Id="rId3" Type="http://schemas.openxmlformats.org/officeDocument/2006/relationships/image" Target="../media/image31.png"/><Relationship Id="rId7"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23.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3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s://qce.quantum.ieee.org/2024/program/tutorials-abstracts/#tut33" TargetMode="Externa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png"/><Relationship Id="rId1" Type="http://schemas.openxmlformats.org/officeDocument/2006/relationships/slideLayout" Target="../slideLayouts/slideLayout8.xml"/><Relationship Id="rId5" Type="http://schemas.openxmlformats.org/officeDocument/2006/relationships/image" Target="../media/image41.png"/><Relationship Id="rId4" Type="http://schemas.openxmlformats.org/officeDocument/2006/relationships/image" Target="../media/image40.jpe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8" Type="http://schemas.openxmlformats.org/officeDocument/2006/relationships/image" Target="../media/image370.png"/><Relationship Id="rId3" Type="http://schemas.openxmlformats.org/officeDocument/2006/relationships/image" Target="../media/image320.png"/><Relationship Id="rId7" Type="http://schemas.openxmlformats.org/officeDocument/2006/relationships/image" Target="../media/image360.png"/><Relationship Id="rId2" Type="http://schemas.openxmlformats.org/officeDocument/2006/relationships/image" Target="../media/image310.png"/><Relationship Id="rId1" Type="http://schemas.openxmlformats.org/officeDocument/2006/relationships/slideLayout" Target="../slideLayouts/slideLayout7.xml"/><Relationship Id="rId6" Type="http://schemas.openxmlformats.org/officeDocument/2006/relationships/image" Target="../media/image350.png"/><Relationship Id="rId5" Type="http://schemas.openxmlformats.org/officeDocument/2006/relationships/image" Target="../media/image340.png"/><Relationship Id="rId4" Type="http://schemas.openxmlformats.org/officeDocument/2006/relationships/image" Target="../media/image330.png"/></Relationships>
</file>

<file path=ppt/slides/_rels/slide3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8.png"/><Relationship Id="rId1" Type="http://schemas.openxmlformats.org/officeDocument/2006/relationships/slideLayout" Target="../slideLayouts/slideLayout8.xml"/><Relationship Id="rId5" Type="http://schemas.openxmlformats.org/officeDocument/2006/relationships/image" Target="../media/image44.jpeg"/><Relationship Id="rId4" Type="http://schemas.openxmlformats.org/officeDocument/2006/relationships/image" Target="../media/image43.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90.png"/><Relationship Id="rId1" Type="http://schemas.openxmlformats.org/officeDocument/2006/relationships/slideLayout" Target="../slideLayouts/slideLayout7.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46.png"/></Relationships>
</file>

<file path=ppt/slides/_rels/slide3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image" Target="../media/image38.png"/><Relationship Id="rId1" Type="http://schemas.openxmlformats.org/officeDocument/2006/relationships/slideLayout" Target="../slideLayouts/slideLayout8.xml"/><Relationship Id="rId4" Type="http://schemas.openxmlformats.org/officeDocument/2006/relationships/image" Target="../media/image44.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5.xml"/><Relationship Id="rId4" Type="http://schemas.openxmlformats.org/officeDocument/2006/relationships/image" Target="../media/image6.sv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F397CE-182E-F598-FF86-5763C16599E6}"/>
              </a:ext>
            </a:extLst>
          </p:cNvPr>
          <p:cNvSpPr>
            <a:spLocks noGrp="1"/>
          </p:cNvSpPr>
          <p:nvPr>
            <p:ph type="title"/>
          </p:nvPr>
        </p:nvSpPr>
        <p:spPr>
          <a:xfrm>
            <a:off x="287999" y="192447"/>
            <a:ext cx="5482606" cy="4048814"/>
          </a:xfrm>
        </p:spPr>
        <p:txBody>
          <a:bodyPr lIns="0" tIns="0" rIns="0" bIns="0" anchor="t"/>
          <a:lstStyle/>
          <a:p>
            <a:r>
              <a:rPr lang="en-US" sz="3600" dirty="0"/>
              <a:t>Building Quantum workflows using composable software within the Qiskit patterns framework</a:t>
            </a:r>
            <a:endParaRPr lang="en-US" sz="3600" i="1" dirty="0"/>
          </a:p>
        </p:txBody>
      </p:sp>
      <p:sp>
        <p:nvSpPr>
          <p:cNvPr id="2" name="TextBox 1">
            <a:extLst>
              <a:ext uri="{FF2B5EF4-FFF2-40B4-BE49-F238E27FC236}">
                <a16:creationId xmlns:a16="http://schemas.microsoft.com/office/drawing/2014/main" id="{A89D396A-66C6-3A45-0035-BE7EE8FD5A34}"/>
              </a:ext>
            </a:extLst>
          </p:cNvPr>
          <p:cNvSpPr txBox="1"/>
          <p:nvPr/>
        </p:nvSpPr>
        <p:spPr>
          <a:xfrm>
            <a:off x="290712" y="3394060"/>
            <a:ext cx="3722914" cy="179023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2438400">
              <a:spcBef>
                <a:spcPts val="200"/>
              </a:spcBef>
              <a:buSzPct val="100000"/>
            </a:pPr>
            <a:r>
              <a:rPr lang="en-US" kern="0" dirty="0">
                <a:solidFill>
                  <a:srgbClr val="000000"/>
                </a:solidFill>
                <a:ea typeface="+mj-ea"/>
                <a:cs typeface="+mj-cs"/>
              </a:rPr>
              <a:t>Bryce Fuller</a:t>
            </a:r>
          </a:p>
          <a:p>
            <a:pPr defTabSz="2438400">
              <a:spcBef>
                <a:spcPts val="200"/>
              </a:spcBef>
              <a:buSzPct val="100000"/>
            </a:pPr>
            <a:r>
              <a:rPr lang="en-US" kern="0" dirty="0">
                <a:solidFill>
                  <a:srgbClr val="000000"/>
                </a:solidFill>
                <a:ea typeface="+mj-ea"/>
                <a:cs typeface="+mj-cs"/>
              </a:rPr>
              <a:t>Mariana Bernagozzi</a:t>
            </a:r>
          </a:p>
          <a:p>
            <a:pPr defTabSz="2438400">
              <a:spcBef>
                <a:spcPts val="200"/>
              </a:spcBef>
              <a:buSzPct val="100000"/>
            </a:pPr>
            <a:r>
              <a:rPr lang="en-US" kern="0" dirty="0">
                <a:solidFill>
                  <a:srgbClr val="000000"/>
                </a:solidFill>
                <a:ea typeface="+mj-ea"/>
                <a:cs typeface="+mj-cs"/>
              </a:rPr>
              <a:t>Jessie Yu</a:t>
            </a:r>
          </a:p>
          <a:p>
            <a:pPr defTabSz="2438400">
              <a:spcBef>
                <a:spcPts val="200"/>
              </a:spcBef>
              <a:buSzPct val="100000"/>
            </a:pPr>
            <a:r>
              <a:rPr lang="en-US" kern="0" dirty="0">
                <a:solidFill>
                  <a:srgbClr val="000000"/>
                </a:solidFill>
                <a:ea typeface="+mj-ea"/>
                <a:cs typeface="+mj-cs"/>
              </a:rPr>
              <a:t>Jennifer Glick</a:t>
            </a:r>
          </a:p>
          <a:p>
            <a:pPr defTabSz="2438400">
              <a:spcBef>
                <a:spcPts val="200"/>
              </a:spcBef>
              <a:buSzPct val="100000"/>
            </a:pPr>
            <a:endParaRPr lang="en-US" kern="0" dirty="0">
              <a:solidFill>
                <a:srgbClr val="000000"/>
              </a:solidFill>
              <a:ea typeface="+mj-ea"/>
              <a:cs typeface="+mj-cs"/>
            </a:endParaRPr>
          </a:p>
          <a:p>
            <a:pPr defTabSz="2438400">
              <a:spcBef>
                <a:spcPts val="200"/>
              </a:spcBef>
              <a:buSzPct val="100000"/>
            </a:pPr>
            <a:r>
              <a:rPr lang="en-US" i="1" kern="0" dirty="0">
                <a:solidFill>
                  <a:srgbClr val="000000"/>
                </a:solidFill>
                <a:ea typeface="+mj-ea"/>
                <a:cs typeface="+mj-cs"/>
              </a:rPr>
              <a:t>IEEE Quantum Week 2024</a:t>
            </a:r>
          </a:p>
        </p:txBody>
      </p:sp>
      <p:pic>
        <p:nvPicPr>
          <p:cNvPr id="6" name="Picture 5">
            <a:extLst>
              <a:ext uri="{FF2B5EF4-FFF2-40B4-BE49-F238E27FC236}">
                <a16:creationId xmlns:a16="http://schemas.microsoft.com/office/drawing/2014/main" id="{45FED8AC-A8C5-F348-EE1A-616D15E9BDEC}"/>
              </a:ext>
            </a:extLst>
          </p:cNvPr>
          <p:cNvPicPr>
            <a:picLocks noChangeAspect="1"/>
          </p:cNvPicPr>
          <p:nvPr/>
        </p:nvPicPr>
        <p:blipFill>
          <a:blip r:embed="rId3"/>
          <a:stretch>
            <a:fillRect/>
          </a:stretch>
        </p:blipFill>
        <p:spPr>
          <a:xfrm>
            <a:off x="7866950" y="2317687"/>
            <a:ext cx="3287424" cy="3281881"/>
          </a:xfrm>
          <a:prstGeom prst="rect">
            <a:avLst/>
          </a:prstGeom>
        </p:spPr>
      </p:pic>
    </p:spTree>
    <p:extLst>
      <p:ext uri="{BB962C8B-B14F-4D97-AF65-F5344CB8AC3E}">
        <p14:creationId xmlns:p14="http://schemas.microsoft.com/office/powerpoint/2010/main" val="2436552544"/>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608760D-C834-1A40-08EF-BDF6F84E4459}"/>
              </a:ext>
            </a:extLst>
          </p:cNvPr>
          <p:cNvSpPr>
            <a:spLocks noGrp="1"/>
          </p:cNvSpPr>
          <p:nvPr>
            <p:ph type="sldNum" sz="quarter" idx="4"/>
          </p:nvPr>
        </p:nvSpPr>
        <p:spPr/>
        <p:txBody>
          <a:bodyPr/>
          <a:lstStyle/>
          <a:p>
            <a:fld id="{86CB4B4D-7CA3-9044-876B-883B54F8677D}" type="slidenum">
              <a:rPr lang="en-US" smtClean="0"/>
              <a:pPr/>
              <a:t>10</a:t>
            </a:fld>
            <a:endParaRPr lang="en-US" dirty="0"/>
          </a:p>
        </p:txBody>
      </p:sp>
      <p:sp>
        <p:nvSpPr>
          <p:cNvPr id="5" name="Footer Placeholder 7">
            <a:extLst>
              <a:ext uri="{FF2B5EF4-FFF2-40B4-BE49-F238E27FC236}">
                <a16:creationId xmlns:a16="http://schemas.microsoft.com/office/drawing/2014/main" id="{A64528B1-A489-08E6-64D0-7F96F1CA421F}"/>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pic>
        <p:nvPicPr>
          <p:cNvPr id="11" name="Graphic 10">
            <a:extLst>
              <a:ext uri="{FF2B5EF4-FFF2-40B4-BE49-F238E27FC236}">
                <a16:creationId xmlns:a16="http://schemas.microsoft.com/office/drawing/2014/main" id="{136AA6A5-52AE-328A-97FA-ECA8DC90C04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48672" y="4387968"/>
            <a:ext cx="3050154" cy="1835491"/>
          </a:xfrm>
          <a:prstGeom prst="rect">
            <a:avLst/>
          </a:prstGeom>
        </p:spPr>
      </p:pic>
      <p:pic>
        <p:nvPicPr>
          <p:cNvPr id="13" name="Graphic 12">
            <a:extLst>
              <a:ext uri="{FF2B5EF4-FFF2-40B4-BE49-F238E27FC236}">
                <a16:creationId xmlns:a16="http://schemas.microsoft.com/office/drawing/2014/main" id="{3716B502-C8E8-8110-250B-4772D1FCB3C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70637" y="4346745"/>
            <a:ext cx="5971763" cy="1917938"/>
          </a:xfrm>
          <a:prstGeom prst="rect">
            <a:avLst/>
          </a:prstGeom>
        </p:spPr>
      </p:pic>
      <p:sp>
        <p:nvSpPr>
          <p:cNvPr id="14" name="Title 1">
            <a:extLst>
              <a:ext uri="{FF2B5EF4-FFF2-40B4-BE49-F238E27FC236}">
                <a16:creationId xmlns:a16="http://schemas.microsoft.com/office/drawing/2014/main" id="{3DDF7F7B-FCEE-0014-5260-0E360F532E8F}"/>
              </a:ext>
            </a:extLst>
          </p:cNvPr>
          <p:cNvSpPr>
            <a:spLocks noGrp="1"/>
          </p:cNvSpPr>
          <p:nvPr>
            <p:ph type="title"/>
          </p:nvPr>
        </p:nvSpPr>
        <p:spPr>
          <a:xfrm>
            <a:off x="287999" y="288445"/>
            <a:ext cx="5309973" cy="762695"/>
          </a:xfrm>
        </p:spPr>
        <p:txBody>
          <a:bodyPr lIns="0" tIns="0" rIns="0" bIns="0" anchor="t"/>
          <a:lstStyle/>
          <a:p>
            <a:r>
              <a:rPr lang="en-US" sz="2699" dirty="0"/>
              <a:t>Advanced Circuit Library Tools: PauliEvolutionGate( )</a:t>
            </a:r>
          </a:p>
        </p:txBody>
      </p:sp>
      <p:pic>
        <p:nvPicPr>
          <p:cNvPr id="20" name="Picture 19">
            <a:extLst>
              <a:ext uri="{FF2B5EF4-FFF2-40B4-BE49-F238E27FC236}">
                <a16:creationId xmlns:a16="http://schemas.microsoft.com/office/drawing/2014/main" id="{EB614D08-788B-8E46-4391-5E322CACF4A9}"/>
              </a:ext>
            </a:extLst>
          </p:cNvPr>
          <p:cNvPicPr>
            <a:picLocks noChangeAspect="1"/>
          </p:cNvPicPr>
          <p:nvPr/>
        </p:nvPicPr>
        <p:blipFill>
          <a:blip r:embed="rId6"/>
          <a:stretch>
            <a:fillRect/>
          </a:stretch>
        </p:blipFill>
        <p:spPr>
          <a:xfrm>
            <a:off x="1243867" y="1435457"/>
            <a:ext cx="4852133" cy="2952511"/>
          </a:xfrm>
          <a:prstGeom prst="rect">
            <a:avLst/>
          </a:prstGeom>
        </p:spPr>
      </p:pic>
      <p:pic>
        <p:nvPicPr>
          <p:cNvPr id="23" name="Picture 22">
            <a:extLst>
              <a:ext uri="{FF2B5EF4-FFF2-40B4-BE49-F238E27FC236}">
                <a16:creationId xmlns:a16="http://schemas.microsoft.com/office/drawing/2014/main" id="{4BC2F6DD-7F7C-017D-CE8E-0D3A14A219C2}"/>
              </a:ext>
            </a:extLst>
          </p:cNvPr>
          <p:cNvPicPr>
            <a:picLocks noChangeAspect="1"/>
          </p:cNvPicPr>
          <p:nvPr/>
        </p:nvPicPr>
        <p:blipFill>
          <a:blip r:embed="rId7"/>
          <a:stretch>
            <a:fillRect/>
          </a:stretch>
        </p:blipFill>
        <p:spPr>
          <a:xfrm>
            <a:off x="7526214" y="3274262"/>
            <a:ext cx="3495071" cy="806554"/>
          </a:xfrm>
          <a:prstGeom prst="rect">
            <a:avLst/>
          </a:prstGeom>
        </p:spPr>
      </p:pic>
    </p:spTree>
    <p:extLst>
      <p:ext uri="{BB962C8B-B14F-4D97-AF65-F5344CB8AC3E}">
        <p14:creationId xmlns:p14="http://schemas.microsoft.com/office/powerpoint/2010/main" val="376210385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7976168" cy="2194224"/>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11</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5399974" y="602360"/>
            <a:ext cx="5149783" cy="175432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r>
              <a:rPr kumimoji="0" lang="en-US" sz="54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Transpilation with Qiskit</a:t>
            </a: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2235200"/>
            <a:ext cx="4334930" cy="2337479"/>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Rectangle 4">
            <a:extLst>
              <a:ext uri="{FF2B5EF4-FFF2-40B4-BE49-F238E27FC236}">
                <a16:creationId xmlns:a16="http://schemas.microsoft.com/office/drawing/2014/main" id="{71A411DC-6D9B-E266-7B60-69508EFDE0C8}"/>
              </a:ext>
            </a:extLst>
          </p:cNvPr>
          <p:cNvSpPr/>
          <p:nvPr/>
        </p:nvSpPr>
        <p:spPr bwMode="auto">
          <a:xfrm>
            <a:off x="33869" y="405762"/>
            <a:ext cx="3979324" cy="1050506"/>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8" name="Footer Placeholder 7">
            <a:extLst>
              <a:ext uri="{FF2B5EF4-FFF2-40B4-BE49-F238E27FC236}">
                <a16:creationId xmlns:a16="http://schemas.microsoft.com/office/drawing/2014/main" id="{923F5973-626E-190B-E121-E22B0A434122}"/>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spTree>
    <p:extLst>
      <p:ext uri="{BB962C8B-B14F-4D97-AF65-F5344CB8AC3E}">
        <p14:creationId xmlns:p14="http://schemas.microsoft.com/office/powerpoint/2010/main" val="1163093417"/>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FEF969E-C129-30FB-AA3B-C0DEF7387E64}"/>
              </a:ext>
            </a:extLst>
          </p:cNvPr>
          <p:cNvSpPr/>
          <p:nvPr/>
        </p:nvSpPr>
        <p:spPr bwMode="auto">
          <a:xfrm flipH="1">
            <a:off x="0" y="447"/>
            <a:ext cx="3047604" cy="6857107"/>
          </a:xfrm>
          <a:prstGeom prst="rect">
            <a:avLst/>
          </a:prstGeom>
          <a:solidFill>
            <a:srgbClr val="F4F4F4"/>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RO" sz="700" dirty="0">
              <a:solidFill>
                <a:schemeClr val="bg1"/>
              </a:solidFill>
            </a:endParaRPr>
          </a:p>
        </p:txBody>
      </p:sp>
      <p:sp>
        <p:nvSpPr>
          <p:cNvPr id="4" name="Text Placeholder 3">
            <a:extLst>
              <a:ext uri="{FF2B5EF4-FFF2-40B4-BE49-F238E27FC236}">
                <a16:creationId xmlns:a16="http://schemas.microsoft.com/office/drawing/2014/main" id="{1F9B9B64-831E-004E-34DC-0F81C20C4701}"/>
              </a:ext>
            </a:extLst>
          </p:cNvPr>
          <p:cNvSpPr>
            <a:spLocks noGrp="1"/>
          </p:cNvSpPr>
          <p:nvPr>
            <p:ph type="body" sz="quarter" idx="11"/>
          </p:nvPr>
        </p:nvSpPr>
        <p:spPr>
          <a:xfrm>
            <a:off x="287999" y="1714723"/>
            <a:ext cx="2230939" cy="4285692"/>
          </a:xfrm>
        </p:spPr>
        <p:txBody>
          <a:bodyPr lIns="0" tIns="0" rIns="0" bIns="0" anchor="t"/>
          <a:lstStyle/>
          <a:p>
            <a:pPr>
              <a:lnSpc>
                <a:spcPct val="100000"/>
              </a:lnSpc>
            </a:pPr>
            <a:r>
              <a:rPr lang="en-GB" sz="2999" dirty="0">
                <a:latin typeface="IBM Plex Sans Light"/>
              </a:rPr>
              <a:t>Real quantum devices are subject to constraints</a:t>
            </a:r>
            <a:endParaRPr lang="en-US" sz="1600" dirty="0"/>
          </a:p>
        </p:txBody>
      </p:sp>
      <p:sp>
        <p:nvSpPr>
          <p:cNvPr id="5" name="Text Placeholder 4">
            <a:extLst>
              <a:ext uri="{FF2B5EF4-FFF2-40B4-BE49-F238E27FC236}">
                <a16:creationId xmlns:a16="http://schemas.microsoft.com/office/drawing/2014/main" id="{350D1E70-8532-FF51-2AE2-4D02DAECD50D}"/>
              </a:ext>
            </a:extLst>
          </p:cNvPr>
          <p:cNvSpPr>
            <a:spLocks noGrp="1"/>
          </p:cNvSpPr>
          <p:nvPr>
            <p:ph type="body" sz="quarter" idx="12"/>
          </p:nvPr>
        </p:nvSpPr>
        <p:spPr>
          <a:xfrm>
            <a:off x="3333317" y="1244294"/>
            <a:ext cx="2366945" cy="4756121"/>
          </a:xfrm>
        </p:spPr>
        <p:txBody>
          <a:bodyPr lIns="0" tIns="0" rIns="0" bIns="0" anchor="t"/>
          <a:lstStyle/>
          <a:p>
            <a:pPr>
              <a:lnSpc>
                <a:spcPct val="100000"/>
              </a:lnSpc>
            </a:pPr>
            <a:r>
              <a:rPr lang="en-GB" sz="2400" dirty="0">
                <a:latin typeface="IBM Plex Sans Light"/>
              </a:rPr>
              <a:t>Basis gate set</a:t>
            </a:r>
            <a:endParaRPr lang="en-GB" sz="2400" dirty="0">
              <a:latin typeface="IBM Plex Sans Light" panose="020B0403050203000203" pitchFamily="34" charset="0"/>
            </a:endParaRPr>
          </a:p>
          <a:p>
            <a:endParaRPr lang="en-GB" sz="1400" dirty="0">
              <a:latin typeface="IBM Plex Sans Light" panose="020B0403050203000203" pitchFamily="34" charset="0"/>
            </a:endParaRPr>
          </a:p>
          <a:p>
            <a:endParaRPr lang="en-GB" sz="1400" dirty="0">
              <a:latin typeface="IBM Plex Sans Light" panose="020B0403050203000203" pitchFamily="34" charset="0"/>
            </a:endParaRPr>
          </a:p>
          <a:p>
            <a:r>
              <a:rPr lang="en-GB" sz="1600" dirty="0">
                <a:latin typeface="IBM Plex Sans Light"/>
              </a:rPr>
              <a:t>Only a limited set of gates can be executed directly on the hardware. Other gates must be rewritten in terms of these basis gates.</a:t>
            </a:r>
          </a:p>
        </p:txBody>
      </p:sp>
      <p:sp>
        <p:nvSpPr>
          <p:cNvPr id="6" name="Text Placeholder 5">
            <a:extLst>
              <a:ext uri="{FF2B5EF4-FFF2-40B4-BE49-F238E27FC236}">
                <a16:creationId xmlns:a16="http://schemas.microsoft.com/office/drawing/2014/main" id="{51F22B14-8F0A-3A30-DC67-C43F16B03235}"/>
              </a:ext>
            </a:extLst>
          </p:cNvPr>
          <p:cNvSpPr>
            <a:spLocks noGrp="1"/>
          </p:cNvSpPr>
          <p:nvPr>
            <p:ph type="body" sz="quarter" idx="13"/>
          </p:nvPr>
        </p:nvSpPr>
        <p:spPr>
          <a:xfrm>
            <a:off x="6380919" y="1244294"/>
            <a:ext cx="2476178" cy="4756121"/>
          </a:xfrm>
        </p:spPr>
        <p:txBody>
          <a:bodyPr lIns="0" tIns="0" rIns="0" bIns="0" anchor="t"/>
          <a:lstStyle/>
          <a:p>
            <a:pPr>
              <a:lnSpc>
                <a:spcPct val="100000"/>
              </a:lnSpc>
            </a:pPr>
            <a:r>
              <a:rPr lang="en-GB" sz="2400" dirty="0">
                <a:latin typeface="IBM Plex Sans Light"/>
              </a:rPr>
              <a:t>Qubit connectivity</a:t>
            </a:r>
            <a:endParaRPr lang="en-GB" sz="2400" dirty="0">
              <a:latin typeface="IBM Plex Sans Light" panose="020B0403050203000203" pitchFamily="34" charset="0"/>
            </a:endParaRPr>
          </a:p>
          <a:p>
            <a:endParaRPr lang="en-GB" sz="1400" dirty="0">
              <a:latin typeface="IBM Plex Sans Light" panose="020B0403050203000203" pitchFamily="34" charset="0"/>
            </a:endParaRPr>
          </a:p>
          <a:p>
            <a:endParaRPr lang="en-GB" sz="1400" dirty="0">
              <a:latin typeface="IBM Plex Sans Light" panose="020B0403050203000203" pitchFamily="34" charset="0"/>
            </a:endParaRPr>
          </a:p>
          <a:p>
            <a:r>
              <a:rPr lang="en-GB" sz="1600" dirty="0">
                <a:latin typeface="IBM Plex Sans Light"/>
              </a:rPr>
              <a:t>Only certain pairs of qubits can be directly interacted with each other.</a:t>
            </a:r>
          </a:p>
        </p:txBody>
      </p:sp>
      <p:sp>
        <p:nvSpPr>
          <p:cNvPr id="7" name="Text Placeholder 6">
            <a:extLst>
              <a:ext uri="{FF2B5EF4-FFF2-40B4-BE49-F238E27FC236}">
                <a16:creationId xmlns:a16="http://schemas.microsoft.com/office/drawing/2014/main" id="{7D51A587-91D5-0E73-DA53-D6F7A1E20098}"/>
              </a:ext>
            </a:extLst>
          </p:cNvPr>
          <p:cNvSpPr>
            <a:spLocks noGrp="1"/>
          </p:cNvSpPr>
          <p:nvPr>
            <p:ph type="body" sz="quarter" idx="14"/>
          </p:nvPr>
        </p:nvSpPr>
        <p:spPr>
          <a:xfrm>
            <a:off x="9428523" y="1244294"/>
            <a:ext cx="2479352" cy="4756121"/>
          </a:xfrm>
        </p:spPr>
        <p:txBody>
          <a:bodyPr lIns="0" tIns="0" rIns="0" bIns="0" anchor="t"/>
          <a:lstStyle/>
          <a:p>
            <a:pPr>
              <a:lnSpc>
                <a:spcPct val="100000"/>
              </a:lnSpc>
            </a:pPr>
            <a:r>
              <a:rPr lang="en-GB" sz="2400" dirty="0">
                <a:latin typeface="IBM Plex Sans Light"/>
              </a:rPr>
              <a:t>Errors</a:t>
            </a:r>
          </a:p>
          <a:p>
            <a:endParaRPr lang="en-GB" sz="1400" dirty="0">
              <a:latin typeface="IBM Plex Sans Light" panose="020B0403050203000203" pitchFamily="34" charset="0"/>
            </a:endParaRPr>
          </a:p>
          <a:p>
            <a:endParaRPr lang="en-GB" sz="1400" dirty="0">
              <a:latin typeface="IBM Plex Sans Light" panose="020B0403050203000203" pitchFamily="34" charset="0"/>
              <a:cs typeface="Arial"/>
            </a:endParaRPr>
          </a:p>
          <a:p>
            <a:r>
              <a:rPr lang="en-US" sz="1600" dirty="0">
                <a:latin typeface="IBM Plex Sans Light"/>
                <a:cs typeface="Arial"/>
              </a:rPr>
              <a:t>Each operation has a chance of error, so circuit optimizations can greatly affect performance.</a:t>
            </a:r>
            <a:endParaRPr lang="en-US" sz="1600" dirty="0">
              <a:latin typeface="IBM Plex Sans Light" panose="020B0403050203000203" pitchFamily="34" charset="0"/>
              <a:cs typeface="Arial"/>
            </a:endParaRPr>
          </a:p>
        </p:txBody>
      </p:sp>
      <p:sp>
        <p:nvSpPr>
          <p:cNvPr id="23" name="Slide Number Placeholder 7">
            <a:extLst>
              <a:ext uri="{FF2B5EF4-FFF2-40B4-BE49-F238E27FC236}">
                <a16:creationId xmlns:a16="http://schemas.microsoft.com/office/drawing/2014/main" id="{AC850ADB-230C-329B-2B03-1948043FBD08}"/>
              </a:ext>
            </a:extLst>
          </p:cNvPr>
          <p:cNvSpPr>
            <a:spLocks noGrp="1"/>
          </p:cNvSpPr>
          <p:nvPr>
            <p:ph type="sldNum" sz="quarter" idx="4"/>
          </p:nvPr>
        </p:nvSpPr>
        <p:spPr>
          <a:xfrm>
            <a:off x="11782872" y="6469419"/>
            <a:ext cx="121828" cy="123111"/>
          </a:xfrm>
        </p:spPr>
        <p:txBody>
          <a:bodyPr/>
          <a:lstStyle/>
          <a:p>
            <a:fld id="{59395FB3-9C97-154F-86B2-7E381B951268}" type="slidenum">
              <a:rPr lang="en-US" smtClean="0"/>
              <a:pPr/>
              <a:t>12</a:t>
            </a:fld>
            <a:endParaRPr lang="en-US" dirty="0"/>
          </a:p>
        </p:txBody>
      </p:sp>
      <p:cxnSp>
        <p:nvCxnSpPr>
          <p:cNvPr id="8" name="Straight Connector 7">
            <a:extLst>
              <a:ext uri="{FF2B5EF4-FFF2-40B4-BE49-F238E27FC236}">
                <a16:creationId xmlns:a16="http://schemas.microsoft.com/office/drawing/2014/main" id="{1BA7334C-DCBF-DF5C-F656-9960C8095B5D}"/>
              </a:ext>
            </a:extLst>
          </p:cNvPr>
          <p:cNvCxnSpPr>
            <a:cxnSpLocks/>
          </p:cNvCxnSpPr>
          <p:nvPr/>
        </p:nvCxnSpPr>
        <p:spPr bwMode="auto">
          <a:xfrm flipV="1">
            <a:off x="6095207" y="1148614"/>
            <a:ext cx="0" cy="485180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B124FB5C-4FAC-408B-AEA1-A34ED48F8A78}"/>
              </a:ext>
            </a:extLst>
          </p:cNvPr>
          <p:cNvCxnSpPr>
            <a:cxnSpLocks/>
          </p:cNvCxnSpPr>
          <p:nvPr/>
        </p:nvCxnSpPr>
        <p:spPr bwMode="auto">
          <a:xfrm flipV="1">
            <a:off x="9142810" y="1148614"/>
            <a:ext cx="0" cy="485180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14" name="Graphic 13">
            <a:extLst>
              <a:ext uri="{FF2B5EF4-FFF2-40B4-BE49-F238E27FC236}">
                <a16:creationId xmlns:a16="http://schemas.microsoft.com/office/drawing/2014/main" id="{A186E2EA-49CD-E5A8-4955-824C8A996C4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56167" y="4250764"/>
            <a:ext cx="832737" cy="832649"/>
          </a:xfrm>
          <a:prstGeom prst="rect">
            <a:avLst/>
          </a:prstGeom>
        </p:spPr>
      </p:pic>
      <p:pic>
        <p:nvPicPr>
          <p:cNvPr id="15" name="Graphic 14">
            <a:extLst>
              <a:ext uri="{FF2B5EF4-FFF2-40B4-BE49-F238E27FC236}">
                <a16:creationId xmlns:a16="http://schemas.microsoft.com/office/drawing/2014/main" id="{99E46EA3-9555-3FD4-C53A-2CD69AD7DD3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05739" y="4250765"/>
            <a:ext cx="832737" cy="832648"/>
          </a:xfrm>
          <a:prstGeom prst="rect">
            <a:avLst/>
          </a:prstGeom>
        </p:spPr>
      </p:pic>
      <p:pic>
        <p:nvPicPr>
          <p:cNvPr id="2" name="Picture 1">
            <a:extLst>
              <a:ext uri="{FF2B5EF4-FFF2-40B4-BE49-F238E27FC236}">
                <a16:creationId xmlns:a16="http://schemas.microsoft.com/office/drawing/2014/main" id="{2AA1BA7A-3E83-D641-CFB0-894F104701C8}"/>
              </a:ext>
            </a:extLst>
          </p:cNvPr>
          <p:cNvPicPr>
            <a:picLocks noChangeAspect="1"/>
          </p:cNvPicPr>
          <p:nvPr/>
        </p:nvPicPr>
        <p:blipFill>
          <a:blip r:embed="rId7"/>
          <a:stretch>
            <a:fillRect/>
          </a:stretch>
        </p:blipFill>
        <p:spPr>
          <a:xfrm>
            <a:off x="6662102" y="3857569"/>
            <a:ext cx="1976211" cy="1658930"/>
          </a:xfrm>
          <a:prstGeom prst="rect">
            <a:avLst/>
          </a:prstGeom>
        </p:spPr>
      </p:pic>
      <p:sp>
        <p:nvSpPr>
          <p:cNvPr id="12" name="Footer Placeholder 7">
            <a:extLst>
              <a:ext uri="{FF2B5EF4-FFF2-40B4-BE49-F238E27FC236}">
                <a16:creationId xmlns:a16="http://schemas.microsoft.com/office/drawing/2014/main" id="{522FE131-BE03-96A5-513C-B603CFF84633}"/>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spTree>
    <p:extLst>
      <p:ext uri="{BB962C8B-B14F-4D97-AF65-F5344CB8AC3E}">
        <p14:creationId xmlns:p14="http://schemas.microsoft.com/office/powerpoint/2010/main" val="396326912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a:extLst>
              <a:ext uri="{FF2B5EF4-FFF2-40B4-BE49-F238E27FC236}">
                <a16:creationId xmlns:a16="http://schemas.microsoft.com/office/drawing/2014/main" id="{86C17C2C-13ED-63D8-33F8-B7F8FCF5F4BE}"/>
              </a:ext>
            </a:extLst>
          </p:cNvPr>
          <p:cNvSpPr>
            <a:spLocks noGrp="1"/>
          </p:cNvSpPr>
          <p:nvPr>
            <p:ph type="sldNum" sz="quarter" idx="4"/>
          </p:nvPr>
        </p:nvSpPr>
        <p:spPr>
          <a:xfrm>
            <a:off x="11782872" y="6469419"/>
            <a:ext cx="121828" cy="123111"/>
          </a:xfrm>
        </p:spPr>
        <p:txBody>
          <a:bodyPr/>
          <a:lstStyle>
            <a:lvl1pPr>
              <a:defRPr>
                <a:solidFill>
                  <a:schemeClr val="tx1"/>
                </a:solidFill>
              </a:defRPr>
            </a:lvl1pPr>
          </a:lstStyle>
          <a:p>
            <a:fld id="{59395FB3-9C97-154F-86B2-7E381B951268}" type="slidenum">
              <a:rPr lang="en-US" smtClean="0"/>
              <a:pPr/>
              <a:t>13</a:t>
            </a:fld>
            <a:endParaRPr lang="en-US" dirty="0"/>
          </a:p>
        </p:txBody>
      </p:sp>
      <p:sp>
        <p:nvSpPr>
          <p:cNvPr id="5" name="Title 1">
            <a:extLst>
              <a:ext uri="{FF2B5EF4-FFF2-40B4-BE49-F238E27FC236}">
                <a16:creationId xmlns:a16="http://schemas.microsoft.com/office/drawing/2014/main" id="{D63E816D-61DA-6260-6669-B7A57CA0D8C3}"/>
              </a:ext>
            </a:extLst>
          </p:cNvPr>
          <p:cNvSpPr txBox="1">
            <a:spLocks/>
          </p:cNvSpPr>
          <p:nvPr/>
        </p:nvSpPr>
        <p:spPr>
          <a:xfrm>
            <a:off x="753835" y="489481"/>
            <a:ext cx="8324209" cy="33913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90000"/>
              </a:lnSpc>
              <a:spcBef>
                <a:spcPts val="0"/>
              </a:spcBef>
              <a:spcAft>
                <a:spcPts val="0"/>
              </a:spcAft>
              <a:buClrTx/>
              <a:buSzTx/>
              <a:buFontTx/>
              <a:buNone/>
              <a:tabLst/>
              <a:defRPr sz="17200" b="0" i="0" u="none" strike="noStrike" cap="none" spc="0" baseline="0">
                <a:solidFill>
                  <a:schemeClr val="tx2"/>
                </a:solidFill>
                <a:uFillTx/>
                <a:latin typeface="IBM Plex Sans ExtLt" panose="020B03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3599" kern="0" dirty="0">
                <a:latin typeface="IBM Plex Sans ExtLt"/>
              </a:rPr>
              <a:t>Challenge: run abstract circuit on a specific quantum device.</a:t>
            </a:r>
          </a:p>
          <a:p>
            <a:endParaRPr lang="en-US" sz="3599" i="1" kern="0" dirty="0">
              <a:latin typeface="IBM Plex Sans ExtLt"/>
            </a:endParaRPr>
          </a:p>
          <a:p>
            <a:r>
              <a:rPr lang="en-US" sz="3599" kern="0" dirty="0">
                <a:latin typeface="IBM Plex Sans ExtLt"/>
              </a:rPr>
              <a:t>Solution:</a:t>
            </a:r>
            <a:r>
              <a:rPr lang="en-US" sz="3599" i="1" kern="0" dirty="0">
                <a:latin typeface="IBM Plex Sans ExtLt"/>
              </a:rPr>
              <a:t> </a:t>
            </a:r>
            <a:r>
              <a:rPr lang="en-US" sz="3599" i="1" kern="0" dirty="0" err="1">
                <a:latin typeface="IBM Plex Sans ExtLt"/>
              </a:rPr>
              <a:t>transpilation</a:t>
            </a:r>
            <a:r>
              <a:rPr lang="en-US" sz="3599" i="1" kern="0" dirty="0">
                <a:latin typeface="IBM Plex Sans ExtLt"/>
              </a:rPr>
              <a:t> —</a:t>
            </a:r>
          </a:p>
          <a:p>
            <a:r>
              <a:rPr lang="en-US" sz="3599" kern="0" dirty="0">
                <a:latin typeface="IBM Plex Sans ExtLt"/>
              </a:rPr>
              <a:t>convert abstract circuit into an ISA (instruction set architecture) circuit.</a:t>
            </a:r>
          </a:p>
          <a:p>
            <a:endParaRPr lang="en-US" sz="2699" kern="0" dirty="0">
              <a:latin typeface="IBM Plex Sans ExtLt"/>
            </a:endParaRPr>
          </a:p>
          <a:p>
            <a:endParaRPr lang="en-US" sz="3999" kern="0" dirty="0"/>
          </a:p>
        </p:txBody>
      </p:sp>
      <p:pic>
        <p:nvPicPr>
          <p:cNvPr id="3074" name="Picture 2">
            <a:extLst>
              <a:ext uri="{FF2B5EF4-FFF2-40B4-BE49-F238E27FC236}">
                <a16:creationId xmlns:a16="http://schemas.microsoft.com/office/drawing/2014/main" id="{F2E6F17F-13D0-95EA-D2E8-0407A67D0C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7453" y="4252472"/>
            <a:ext cx="7024637" cy="149323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7DAD9D06-1D12-BAA2-C2DA-0BE23A7551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522" y="4252473"/>
            <a:ext cx="2617456" cy="1493237"/>
          </a:xfrm>
          <a:prstGeom prst="rect">
            <a:avLst/>
          </a:prstGeom>
          <a:noFill/>
          <a:extLst>
            <a:ext uri="{909E8E84-426E-40DD-AFC4-6F175D3DCCD1}">
              <a14:hiddenFill xmlns:a14="http://schemas.microsoft.com/office/drawing/2010/main">
                <a:solidFill>
                  <a:srgbClr val="FFFFFF"/>
                </a:solidFill>
              </a14:hiddenFill>
            </a:ext>
          </a:extLst>
        </p:spPr>
      </p:pic>
      <p:cxnSp>
        <p:nvCxnSpPr>
          <p:cNvPr id="2" name="Straight Arrow Connector 1">
            <a:extLst>
              <a:ext uri="{FF2B5EF4-FFF2-40B4-BE49-F238E27FC236}">
                <a16:creationId xmlns:a16="http://schemas.microsoft.com/office/drawing/2014/main" id="{7700B95F-FC6D-63AA-044C-30E9852C3693}"/>
              </a:ext>
            </a:extLst>
          </p:cNvPr>
          <p:cNvCxnSpPr>
            <a:cxnSpLocks/>
          </p:cNvCxnSpPr>
          <p:nvPr/>
        </p:nvCxnSpPr>
        <p:spPr bwMode="auto">
          <a:xfrm>
            <a:off x="3412607" y="4986467"/>
            <a:ext cx="754116" cy="0"/>
          </a:xfrm>
          <a:prstGeom prst="straightConnector1">
            <a:avLst/>
          </a:prstGeom>
          <a:ln w="127000">
            <a:solidFill>
              <a:srgbClr val="BE95FF"/>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 name="Footer Placeholder 7">
            <a:extLst>
              <a:ext uri="{FF2B5EF4-FFF2-40B4-BE49-F238E27FC236}">
                <a16:creationId xmlns:a16="http://schemas.microsoft.com/office/drawing/2014/main" id="{D8C54935-7ABE-E056-6209-A6D130B5BF55}"/>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spTree>
    <p:extLst>
      <p:ext uri="{BB962C8B-B14F-4D97-AF65-F5344CB8AC3E}">
        <p14:creationId xmlns:p14="http://schemas.microsoft.com/office/powerpoint/2010/main" val="80906065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07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608760D-C834-1A40-08EF-BDF6F84E4459}"/>
              </a:ext>
            </a:extLst>
          </p:cNvPr>
          <p:cNvSpPr>
            <a:spLocks noGrp="1"/>
          </p:cNvSpPr>
          <p:nvPr>
            <p:ph type="sldNum" sz="quarter" idx="4"/>
          </p:nvPr>
        </p:nvSpPr>
        <p:spPr>
          <a:xfrm>
            <a:off x="11769264" y="6340023"/>
            <a:ext cx="135436" cy="123111"/>
          </a:xfrm>
        </p:spPr>
        <p:txBody>
          <a:bodyPr/>
          <a:lstStyle/>
          <a:p>
            <a:fld id="{86CB4B4D-7CA3-9044-876B-883B54F8677D}" type="slidenum">
              <a:rPr lang="en-US" smtClean="0"/>
              <a:pPr/>
              <a:t>14</a:t>
            </a:fld>
            <a:endParaRPr lang="en-US" dirty="0"/>
          </a:p>
        </p:txBody>
      </p:sp>
      <p:sp>
        <p:nvSpPr>
          <p:cNvPr id="5" name="Footer Placeholder 7">
            <a:extLst>
              <a:ext uri="{FF2B5EF4-FFF2-40B4-BE49-F238E27FC236}">
                <a16:creationId xmlns:a16="http://schemas.microsoft.com/office/drawing/2014/main" id="{A64528B1-A489-08E6-64D0-7F96F1CA421F}"/>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pic>
        <p:nvPicPr>
          <p:cNvPr id="7" name="Graphic 6">
            <a:extLst>
              <a:ext uri="{FF2B5EF4-FFF2-40B4-BE49-F238E27FC236}">
                <a16:creationId xmlns:a16="http://schemas.microsoft.com/office/drawing/2014/main" id="{A26DFB39-4370-7964-F687-64AA1E3BDA0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337170" y="1147646"/>
            <a:ext cx="6786113" cy="1581801"/>
          </a:xfrm>
          <a:prstGeom prst="rect">
            <a:avLst/>
          </a:prstGeom>
        </p:spPr>
      </p:pic>
      <p:sp>
        <p:nvSpPr>
          <p:cNvPr id="11" name="Title 1">
            <a:extLst>
              <a:ext uri="{FF2B5EF4-FFF2-40B4-BE49-F238E27FC236}">
                <a16:creationId xmlns:a16="http://schemas.microsoft.com/office/drawing/2014/main" id="{55BBFB03-0328-65CC-4AAB-A7F6BF6E0D46}"/>
              </a:ext>
            </a:extLst>
          </p:cNvPr>
          <p:cNvSpPr txBox="1">
            <a:spLocks/>
          </p:cNvSpPr>
          <p:nvPr/>
        </p:nvSpPr>
        <p:spPr>
          <a:xfrm>
            <a:off x="426021" y="215028"/>
            <a:ext cx="9085367" cy="14582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228570" bIns="0" anchor="t"/>
          <a:lstStyle>
            <a:lvl1pPr marL="0" marR="0" indent="0" algn="l" defTabSz="1218956" rtl="0" eaLnBrk="1" latinLnBrk="0" hangingPunct="1">
              <a:lnSpc>
                <a:spcPct val="100000"/>
              </a:lnSpc>
              <a:spcBef>
                <a:spcPts val="0"/>
              </a:spcBef>
              <a:spcAft>
                <a:spcPts val="0"/>
              </a:spcAft>
              <a:buClrTx/>
              <a:buSzTx/>
              <a:buFontTx/>
              <a:buNone/>
              <a:tabLst/>
              <a:defRPr sz="3199" b="0" i="0" u="none" strike="noStrike" cap="none" spc="0" baseline="0">
                <a:solidFill>
                  <a:schemeClr val="tx2"/>
                </a:solidFill>
                <a:uFillTx/>
                <a:latin typeface="+mj-lt"/>
                <a:ea typeface="+mj-ea"/>
                <a:cs typeface="+mj-cs"/>
                <a:sym typeface="IBM Plex Sans Light"/>
              </a:defRPr>
            </a:lvl1pPr>
            <a:lvl2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48"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497"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44"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4993" algn="l" defTabSz="1218956"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r>
              <a:rPr lang="en-US" kern="0" dirty="0"/>
              <a:t>Why do we need quantum circuit transpilation?</a:t>
            </a:r>
          </a:p>
        </p:txBody>
      </p:sp>
      <p:sp>
        <p:nvSpPr>
          <p:cNvPr id="13" name="TextBox 12">
            <a:extLst>
              <a:ext uri="{FF2B5EF4-FFF2-40B4-BE49-F238E27FC236}">
                <a16:creationId xmlns:a16="http://schemas.microsoft.com/office/drawing/2014/main" id="{DB4CF385-F0A5-BBEE-D5A0-42FD3DD09C22}"/>
              </a:ext>
            </a:extLst>
          </p:cNvPr>
          <p:cNvSpPr txBox="1"/>
          <p:nvPr/>
        </p:nvSpPr>
        <p:spPr>
          <a:xfrm>
            <a:off x="1522915" y="1570162"/>
            <a:ext cx="1958910" cy="74635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1218956">
              <a:spcBef>
                <a:spcPts val="1450"/>
              </a:spcBef>
              <a:buSzPct val="100000"/>
            </a:pPr>
            <a:r>
              <a:rPr lang="en-US" b="1" kern="0" dirty="0">
                <a:solidFill>
                  <a:srgbClr val="000000"/>
                </a:solidFill>
                <a:ea typeface="+mj-ea"/>
                <a:cs typeface="+mj-cs"/>
              </a:rPr>
              <a:t>Bad transpilation:</a:t>
            </a:r>
          </a:p>
          <a:p>
            <a:pPr algn="ctr" defTabSz="1218956">
              <a:spcBef>
                <a:spcPts val="1450"/>
              </a:spcBef>
            </a:pPr>
            <a:r>
              <a:rPr lang="en-US" b="1" kern="0" dirty="0">
                <a:ea typeface="+mj-ea"/>
                <a:cs typeface="+mj-cs"/>
              </a:rPr>
              <a:t>2q-depth: 78</a:t>
            </a:r>
          </a:p>
        </p:txBody>
      </p:sp>
      <p:pic>
        <p:nvPicPr>
          <p:cNvPr id="8" name="Graphic 7">
            <a:extLst>
              <a:ext uri="{FF2B5EF4-FFF2-40B4-BE49-F238E27FC236}">
                <a16:creationId xmlns:a16="http://schemas.microsoft.com/office/drawing/2014/main" id="{D82F90F6-DAE5-6050-1848-C072806F4A9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37170" y="2868415"/>
            <a:ext cx="3781246" cy="1744187"/>
          </a:xfrm>
          <a:prstGeom prst="rect">
            <a:avLst/>
          </a:prstGeom>
        </p:spPr>
      </p:pic>
      <p:pic>
        <p:nvPicPr>
          <p:cNvPr id="10" name="Graphic 9">
            <a:extLst>
              <a:ext uri="{FF2B5EF4-FFF2-40B4-BE49-F238E27FC236}">
                <a16:creationId xmlns:a16="http://schemas.microsoft.com/office/drawing/2014/main" id="{AF85771C-02BD-CF51-D563-B9085E10CCC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336105" y="4759864"/>
            <a:ext cx="1372772" cy="1756914"/>
          </a:xfrm>
          <a:prstGeom prst="rect">
            <a:avLst/>
          </a:prstGeom>
        </p:spPr>
      </p:pic>
      <p:sp>
        <p:nvSpPr>
          <p:cNvPr id="14" name="TextBox 13">
            <a:extLst>
              <a:ext uri="{FF2B5EF4-FFF2-40B4-BE49-F238E27FC236}">
                <a16:creationId xmlns:a16="http://schemas.microsoft.com/office/drawing/2014/main" id="{869FD13A-3DFF-CDBF-33C4-70AC40DF9350}"/>
              </a:ext>
            </a:extLst>
          </p:cNvPr>
          <p:cNvSpPr txBox="1"/>
          <p:nvPr/>
        </p:nvSpPr>
        <p:spPr>
          <a:xfrm>
            <a:off x="1047640" y="5263305"/>
            <a:ext cx="2917400" cy="6437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1218956">
              <a:spcBef>
                <a:spcPts val="700"/>
              </a:spcBef>
              <a:buSzPct val="100000"/>
            </a:pPr>
            <a:r>
              <a:rPr lang="en-US" b="1" kern="0" dirty="0">
                <a:solidFill>
                  <a:srgbClr val="000000"/>
                </a:solidFill>
                <a:ea typeface="+mj-ea"/>
                <a:cs typeface="+mj-cs"/>
              </a:rPr>
              <a:t>Even better </a:t>
            </a:r>
          </a:p>
          <a:p>
            <a:pPr algn="ctr" defTabSz="1218956">
              <a:spcBef>
                <a:spcPts val="700"/>
              </a:spcBef>
              <a:buSzPct val="100000"/>
            </a:pPr>
            <a:r>
              <a:rPr lang="en-US" b="1" kern="0" dirty="0">
                <a:ea typeface="+mj-ea"/>
                <a:cs typeface="+mj-cs"/>
              </a:rPr>
              <a:t>2q-depth: 12</a:t>
            </a:r>
            <a:endParaRPr lang="en-US" dirty="0">
              <a:ea typeface="+mj-ea"/>
              <a:cs typeface="+mj-cs"/>
            </a:endParaRPr>
          </a:p>
        </p:txBody>
      </p:sp>
      <p:sp>
        <p:nvSpPr>
          <p:cNvPr id="18" name="TextBox 17">
            <a:extLst>
              <a:ext uri="{FF2B5EF4-FFF2-40B4-BE49-F238E27FC236}">
                <a16:creationId xmlns:a16="http://schemas.microsoft.com/office/drawing/2014/main" id="{29B1E5FA-BF6E-2C76-5F6D-DF38B26BD606}"/>
              </a:ext>
            </a:extLst>
          </p:cNvPr>
          <p:cNvSpPr txBox="1"/>
          <p:nvPr/>
        </p:nvSpPr>
        <p:spPr>
          <a:xfrm>
            <a:off x="1397489" y="3427795"/>
            <a:ext cx="2217702" cy="74635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1218956">
              <a:spcBef>
                <a:spcPts val="1450"/>
              </a:spcBef>
              <a:buSzPct val="100000"/>
            </a:pPr>
            <a:r>
              <a:rPr lang="en-US" b="1" kern="0" dirty="0">
                <a:solidFill>
                  <a:srgbClr val="000000"/>
                </a:solidFill>
                <a:ea typeface="+mj-ea"/>
                <a:cs typeface="+mj-cs"/>
              </a:rPr>
              <a:t>Better </a:t>
            </a:r>
          </a:p>
          <a:p>
            <a:pPr algn="ctr" defTabSz="1218956">
              <a:spcBef>
                <a:spcPts val="1450"/>
              </a:spcBef>
            </a:pPr>
            <a:r>
              <a:rPr lang="en-US" b="1" kern="0" dirty="0">
                <a:ea typeface="+mj-ea"/>
                <a:cs typeface="+mj-cs"/>
              </a:rPr>
              <a:t>2q-depth: 39</a:t>
            </a:r>
          </a:p>
        </p:txBody>
      </p:sp>
      <p:sp>
        <p:nvSpPr>
          <p:cNvPr id="2" name="TextBox 1">
            <a:extLst>
              <a:ext uri="{FF2B5EF4-FFF2-40B4-BE49-F238E27FC236}">
                <a16:creationId xmlns:a16="http://schemas.microsoft.com/office/drawing/2014/main" id="{44A8347A-E3BB-85C3-26AD-378C4CD8B516}"/>
              </a:ext>
            </a:extLst>
          </p:cNvPr>
          <p:cNvSpPr txBox="1"/>
          <p:nvPr/>
        </p:nvSpPr>
        <p:spPr>
          <a:xfrm>
            <a:off x="7730226" y="5491176"/>
            <a:ext cx="3324419" cy="6437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1218956">
              <a:spcBef>
                <a:spcPts val="700"/>
              </a:spcBef>
              <a:buSzPct val="100000"/>
            </a:pPr>
            <a:r>
              <a:rPr lang="en-US" b="1" kern="0" dirty="0">
                <a:solidFill>
                  <a:srgbClr val="000000"/>
                </a:solidFill>
                <a:ea typeface="+mj-ea"/>
                <a:cs typeface="+mj-cs"/>
              </a:rPr>
              <a:t>Re-synthesize problem</a:t>
            </a:r>
          </a:p>
          <a:p>
            <a:pPr algn="ctr" defTabSz="1218956">
              <a:spcBef>
                <a:spcPts val="700"/>
              </a:spcBef>
              <a:buSzPct val="100000"/>
            </a:pPr>
            <a:r>
              <a:rPr lang="en-US" b="1" kern="0" dirty="0">
                <a:solidFill>
                  <a:srgbClr val="000000"/>
                </a:solidFill>
                <a:ea typeface="+mj-ea"/>
                <a:cs typeface="+mj-cs"/>
              </a:rPr>
              <a:t>via </a:t>
            </a:r>
            <a:r>
              <a:rPr lang="en-US" b="1" kern="0" dirty="0" err="1">
                <a:solidFill>
                  <a:srgbClr val="000000"/>
                </a:solidFill>
                <a:ea typeface="+mj-ea"/>
                <a:cs typeface="+mj-cs"/>
              </a:rPr>
              <a:t>Rustiq</a:t>
            </a:r>
            <a:endParaRPr lang="en-US" dirty="0">
              <a:ea typeface="+mj-ea"/>
              <a:cs typeface="+mj-cs"/>
            </a:endParaRPr>
          </a:p>
        </p:txBody>
      </p:sp>
      <p:sp>
        <p:nvSpPr>
          <p:cNvPr id="3" name="TextBox 2">
            <a:extLst>
              <a:ext uri="{FF2B5EF4-FFF2-40B4-BE49-F238E27FC236}">
                <a16:creationId xmlns:a16="http://schemas.microsoft.com/office/drawing/2014/main" id="{0AE182D9-26EC-568E-6C4F-356BB9F535EB}"/>
              </a:ext>
            </a:extLst>
          </p:cNvPr>
          <p:cNvSpPr txBox="1"/>
          <p:nvPr/>
        </p:nvSpPr>
        <p:spPr>
          <a:xfrm>
            <a:off x="9264652" y="3800974"/>
            <a:ext cx="1676617"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1218956">
              <a:spcBef>
                <a:spcPts val="700"/>
              </a:spcBef>
              <a:buSzPct val="100000"/>
            </a:pPr>
            <a:r>
              <a:rPr lang="en-US" b="1" kern="0" dirty="0">
                <a:solidFill>
                  <a:srgbClr val="000000"/>
                </a:solidFill>
                <a:ea typeface="+mj-ea"/>
                <a:cs typeface="+mj-cs"/>
              </a:rPr>
              <a:t>Collapse into 2q blocks</a:t>
            </a:r>
            <a:endParaRPr lang="en-US" dirty="0">
              <a:ea typeface="+mj-ea"/>
              <a:cs typeface="+mj-cs"/>
            </a:endParaRPr>
          </a:p>
        </p:txBody>
      </p:sp>
      <p:sp>
        <p:nvSpPr>
          <p:cNvPr id="6" name="Arc 5">
            <a:extLst>
              <a:ext uri="{FF2B5EF4-FFF2-40B4-BE49-F238E27FC236}">
                <a16:creationId xmlns:a16="http://schemas.microsoft.com/office/drawing/2014/main" id="{3904C9D0-2694-B5F6-20B0-78B74C9E5D83}"/>
              </a:ext>
            </a:extLst>
          </p:cNvPr>
          <p:cNvSpPr/>
          <p:nvPr/>
        </p:nvSpPr>
        <p:spPr bwMode="auto">
          <a:xfrm rot="5400000">
            <a:off x="7648835" y="2124692"/>
            <a:ext cx="1655512" cy="1576121"/>
          </a:xfrm>
          <a:prstGeom prst="arc">
            <a:avLst/>
          </a:prstGeom>
          <a:ln w="19050">
            <a:solidFill>
              <a:schemeClr val="tx1"/>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9" name="Arc 8">
            <a:extLst>
              <a:ext uri="{FF2B5EF4-FFF2-40B4-BE49-F238E27FC236}">
                <a16:creationId xmlns:a16="http://schemas.microsoft.com/office/drawing/2014/main" id="{D8E72A04-3FEE-BBAF-62FC-F6DC0F8C70F4}"/>
              </a:ext>
            </a:extLst>
          </p:cNvPr>
          <p:cNvSpPr/>
          <p:nvPr/>
        </p:nvSpPr>
        <p:spPr bwMode="auto">
          <a:xfrm rot="5400000">
            <a:off x="5110170" y="3988930"/>
            <a:ext cx="1655512" cy="1576121"/>
          </a:xfrm>
          <a:prstGeom prst="arc">
            <a:avLst/>
          </a:prstGeom>
          <a:ln w="19050">
            <a:solidFill>
              <a:schemeClr val="tx1"/>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72939924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3372C-738B-776D-37B3-10B1B31F6D8C}"/>
              </a:ext>
            </a:extLst>
          </p:cNvPr>
          <p:cNvSpPr>
            <a:spLocks noGrp="1"/>
          </p:cNvSpPr>
          <p:nvPr>
            <p:ph type="title"/>
          </p:nvPr>
        </p:nvSpPr>
        <p:spPr>
          <a:xfrm>
            <a:off x="287999" y="288445"/>
            <a:ext cx="4783071" cy="562495"/>
          </a:xfrm>
        </p:spPr>
        <p:txBody>
          <a:bodyPr lIns="0" tIns="0" rIns="0" bIns="0" anchor="t"/>
          <a:lstStyle/>
          <a:p>
            <a:r>
              <a:rPr lang="en-US" sz="3299" dirty="0" err="1"/>
              <a:t>Transpiler</a:t>
            </a:r>
            <a:r>
              <a:rPr lang="en-US" sz="3299" dirty="0"/>
              <a:t> stages</a:t>
            </a:r>
          </a:p>
        </p:txBody>
      </p:sp>
      <p:sp>
        <p:nvSpPr>
          <p:cNvPr id="3" name="Text Placeholder 2">
            <a:extLst>
              <a:ext uri="{FF2B5EF4-FFF2-40B4-BE49-F238E27FC236}">
                <a16:creationId xmlns:a16="http://schemas.microsoft.com/office/drawing/2014/main" id="{E367D9BC-F42D-3A77-96A8-CCE7AB933441}"/>
              </a:ext>
            </a:extLst>
          </p:cNvPr>
          <p:cNvSpPr>
            <a:spLocks noGrp="1"/>
          </p:cNvSpPr>
          <p:nvPr>
            <p:ph type="body" sz="quarter" idx="20"/>
          </p:nvPr>
        </p:nvSpPr>
        <p:spPr>
          <a:xfrm>
            <a:off x="808485" y="1308181"/>
            <a:ext cx="2674275" cy="1934773"/>
          </a:xfrm>
        </p:spPr>
        <p:txBody>
          <a:bodyPr lIns="0" tIns="0" rIns="0" bIns="0" anchor="t"/>
          <a:lstStyle/>
          <a:p>
            <a:pPr algn="ctr"/>
            <a:r>
              <a:rPr lang="en-US" sz="2200" dirty="0">
                <a:latin typeface="IBM Plex Sans Light"/>
              </a:rPr>
              <a:t>1. Initialization</a:t>
            </a:r>
            <a:endParaRPr lang="en-US" sz="2200" dirty="0"/>
          </a:p>
          <a:p>
            <a:endParaRPr lang="en-US" dirty="0"/>
          </a:p>
          <a:p>
            <a:r>
              <a:rPr lang="en-US" sz="1600" dirty="0">
                <a:latin typeface="IBM Plex Sans Light"/>
              </a:rPr>
              <a:t>The circuit is prepared for </a:t>
            </a:r>
            <a:r>
              <a:rPr lang="en-US" sz="1600" dirty="0" err="1">
                <a:latin typeface="IBM Plex Sans Light"/>
              </a:rPr>
              <a:t>transpilation</a:t>
            </a:r>
            <a:r>
              <a:rPr lang="en-US" sz="1600" dirty="0">
                <a:latin typeface="IBM Plex Sans Light"/>
              </a:rPr>
              <a:t>, e.g., multi-qubit gates are decomposed into two-qubit gates.</a:t>
            </a:r>
            <a:endParaRPr lang="en-US" sz="1600" dirty="0"/>
          </a:p>
        </p:txBody>
      </p:sp>
      <p:sp>
        <p:nvSpPr>
          <p:cNvPr id="4" name="Text Placeholder 3">
            <a:extLst>
              <a:ext uri="{FF2B5EF4-FFF2-40B4-BE49-F238E27FC236}">
                <a16:creationId xmlns:a16="http://schemas.microsoft.com/office/drawing/2014/main" id="{54039517-E962-1AF0-6349-047338964837}"/>
              </a:ext>
            </a:extLst>
          </p:cNvPr>
          <p:cNvSpPr>
            <a:spLocks noGrp="1"/>
          </p:cNvSpPr>
          <p:nvPr>
            <p:ph type="body" sz="quarter" idx="16"/>
          </p:nvPr>
        </p:nvSpPr>
        <p:spPr>
          <a:xfrm>
            <a:off x="4548989" y="1308182"/>
            <a:ext cx="2674275" cy="1471017"/>
          </a:xfrm>
        </p:spPr>
        <p:txBody>
          <a:bodyPr lIns="0" tIns="0" rIns="0" bIns="0" anchor="t"/>
          <a:lstStyle/>
          <a:p>
            <a:pPr algn="ctr"/>
            <a:r>
              <a:rPr lang="en-US" sz="2200" dirty="0">
                <a:latin typeface="IBM Plex Sans Light"/>
              </a:rPr>
              <a:t>2</a:t>
            </a:r>
            <a:r>
              <a:rPr lang="en-US" sz="2200" dirty="0"/>
              <a:t>. </a:t>
            </a:r>
            <a:r>
              <a:rPr lang="en-US" sz="2200" dirty="0">
                <a:latin typeface="IBM Plex Sans Light"/>
              </a:rPr>
              <a:t>Layout</a:t>
            </a:r>
            <a:endParaRPr lang="en-US" sz="2200" dirty="0"/>
          </a:p>
          <a:p>
            <a:endParaRPr lang="en-US" dirty="0">
              <a:latin typeface="IBM Plex Sans Light"/>
            </a:endParaRPr>
          </a:p>
          <a:p>
            <a:r>
              <a:rPr lang="en-US" sz="1600" dirty="0">
                <a:latin typeface="IBM Plex Sans Light"/>
              </a:rPr>
              <a:t>The abstract qubits of the circuit are mapped to physical qubits on the device.</a:t>
            </a:r>
          </a:p>
        </p:txBody>
      </p:sp>
      <p:sp>
        <p:nvSpPr>
          <p:cNvPr id="5" name="Text Placeholder 4">
            <a:extLst>
              <a:ext uri="{FF2B5EF4-FFF2-40B4-BE49-F238E27FC236}">
                <a16:creationId xmlns:a16="http://schemas.microsoft.com/office/drawing/2014/main" id="{27DA10CE-BCDA-B110-2C90-9C1622A1ECA3}"/>
              </a:ext>
            </a:extLst>
          </p:cNvPr>
          <p:cNvSpPr>
            <a:spLocks noGrp="1"/>
          </p:cNvSpPr>
          <p:nvPr>
            <p:ph type="body" sz="quarter" idx="17"/>
          </p:nvPr>
        </p:nvSpPr>
        <p:spPr>
          <a:xfrm>
            <a:off x="8487590" y="1308182"/>
            <a:ext cx="2479352" cy="1678769"/>
          </a:xfrm>
        </p:spPr>
        <p:txBody>
          <a:bodyPr lIns="0" tIns="0" rIns="0" bIns="0" anchor="t"/>
          <a:lstStyle/>
          <a:p>
            <a:pPr algn="ctr"/>
            <a:r>
              <a:rPr lang="en-US" sz="2200" dirty="0">
                <a:latin typeface="IBM Plex Sans Light"/>
              </a:rPr>
              <a:t>3. Routing</a:t>
            </a:r>
            <a:endParaRPr lang="en-US" dirty="0"/>
          </a:p>
          <a:p>
            <a:endParaRPr lang="en-US" dirty="0"/>
          </a:p>
          <a:p>
            <a:r>
              <a:rPr lang="en-US" sz="1600" dirty="0">
                <a:latin typeface="IBM Plex Sans Light"/>
              </a:rPr>
              <a:t>Swap gates are inserted to enable interactions between qubits that are not physically connected.</a:t>
            </a:r>
            <a:endParaRPr lang="en-US" sz="1600" dirty="0"/>
          </a:p>
        </p:txBody>
      </p:sp>
      <p:sp>
        <p:nvSpPr>
          <p:cNvPr id="6" name="Text Placeholder 5">
            <a:extLst>
              <a:ext uri="{FF2B5EF4-FFF2-40B4-BE49-F238E27FC236}">
                <a16:creationId xmlns:a16="http://schemas.microsoft.com/office/drawing/2014/main" id="{EEB08B16-5648-86E9-EA49-D23D3D275E68}"/>
              </a:ext>
            </a:extLst>
          </p:cNvPr>
          <p:cNvSpPr>
            <a:spLocks noGrp="1"/>
          </p:cNvSpPr>
          <p:nvPr>
            <p:ph type="body" sz="quarter" idx="21"/>
          </p:nvPr>
        </p:nvSpPr>
        <p:spPr>
          <a:xfrm>
            <a:off x="805310" y="3740183"/>
            <a:ext cx="2476178" cy="1663336"/>
          </a:xfrm>
        </p:spPr>
        <p:txBody>
          <a:bodyPr lIns="0" tIns="0" rIns="0" bIns="0" anchor="t"/>
          <a:lstStyle/>
          <a:p>
            <a:pPr algn="ctr"/>
            <a:r>
              <a:rPr lang="en-US" sz="2200" dirty="0">
                <a:latin typeface="IBM Plex Sans Light"/>
              </a:rPr>
              <a:t>4. Translation</a:t>
            </a:r>
            <a:endParaRPr lang="en-US" sz="2200" dirty="0"/>
          </a:p>
          <a:p>
            <a:endParaRPr lang="en-US" dirty="0">
              <a:latin typeface="IBM Plex Sans Light"/>
            </a:endParaRPr>
          </a:p>
          <a:p>
            <a:r>
              <a:rPr lang="en-US" sz="1600" dirty="0">
                <a:latin typeface="IBM Plex Sans Light"/>
              </a:rPr>
              <a:t>The gates of the circuit are translated to the basis gate set of the device.</a:t>
            </a:r>
            <a:endParaRPr lang="en-US" sz="1600" dirty="0"/>
          </a:p>
        </p:txBody>
      </p:sp>
      <p:sp>
        <p:nvSpPr>
          <p:cNvPr id="7" name="Text Placeholder 6">
            <a:extLst>
              <a:ext uri="{FF2B5EF4-FFF2-40B4-BE49-F238E27FC236}">
                <a16:creationId xmlns:a16="http://schemas.microsoft.com/office/drawing/2014/main" id="{955F1AD9-0835-D0E9-55C1-4F7CA3231036}"/>
              </a:ext>
            </a:extLst>
          </p:cNvPr>
          <p:cNvSpPr>
            <a:spLocks noGrp="1"/>
          </p:cNvSpPr>
          <p:nvPr>
            <p:ph type="body" sz="quarter" idx="18"/>
          </p:nvPr>
        </p:nvSpPr>
        <p:spPr>
          <a:xfrm>
            <a:off x="4648037" y="3775298"/>
            <a:ext cx="2476178" cy="1790910"/>
          </a:xfrm>
        </p:spPr>
        <p:txBody>
          <a:bodyPr lIns="0" tIns="0" rIns="0" bIns="0" anchor="t"/>
          <a:lstStyle/>
          <a:p>
            <a:pPr algn="ctr"/>
            <a:r>
              <a:rPr lang="en-US" sz="2200" dirty="0">
                <a:latin typeface="IBM Plex Sans Light"/>
              </a:rPr>
              <a:t>5. Optimization</a:t>
            </a:r>
            <a:endParaRPr lang="en-US" dirty="0"/>
          </a:p>
          <a:p>
            <a:endParaRPr lang="en-US" dirty="0">
              <a:latin typeface="IBM Plex Sans Light"/>
            </a:endParaRPr>
          </a:p>
          <a:p>
            <a:r>
              <a:rPr lang="en-US" sz="1600" dirty="0">
                <a:latin typeface="IBM Plex Sans Light"/>
              </a:rPr>
              <a:t>The circuit is rewritten to minimize its depth (# of operations) to decrease the effect of errors.</a:t>
            </a:r>
          </a:p>
        </p:txBody>
      </p:sp>
      <p:sp>
        <p:nvSpPr>
          <p:cNvPr id="8" name="Text Placeholder 7">
            <a:extLst>
              <a:ext uri="{FF2B5EF4-FFF2-40B4-BE49-F238E27FC236}">
                <a16:creationId xmlns:a16="http://schemas.microsoft.com/office/drawing/2014/main" id="{EDAB7C63-0726-51D8-943A-D4BAD1480BE2}"/>
              </a:ext>
            </a:extLst>
          </p:cNvPr>
          <p:cNvSpPr>
            <a:spLocks noGrp="1"/>
          </p:cNvSpPr>
          <p:nvPr>
            <p:ph type="body" sz="quarter" idx="19"/>
          </p:nvPr>
        </p:nvSpPr>
        <p:spPr>
          <a:xfrm>
            <a:off x="8490764" y="3740183"/>
            <a:ext cx="2476178" cy="1939746"/>
          </a:xfrm>
        </p:spPr>
        <p:txBody>
          <a:bodyPr lIns="0" tIns="0" rIns="0" bIns="0" anchor="t"/>
          <a:lstStyle/>
          <a:p>
            <a:pPr algn="ctr"/>
            <a:r>
              <a:rPr lang="en-US" sz="2200" dirty="0">
                <a:latin typeface="IBM Plex Sans Light"/>
              </a:rPr>
              <a:t>6. Scheduling</a:t>
            </a:r>
            <a:endParaRPr lang="en-US" sz="2200" dirty="0"/>
          </a:p>
          <a:p>
            <a:endParaRPr lang="en-US" dirty="0"/>
          </a:p>
          <a:p>
            <a:r>
              <a:rPr lang="en-US" sz="1600" dirty="0">
                <a:latin typeface="IBM Plex Sans Light"/>
              </a:rPr>
              <a:t>Delay instructions are added to align the circuit with the hardware’s timing.</a:t>
            </a:r>
            <a:endParaRPr lang="en-US" sz="1600" dirty="0"/>
          </a:p>
        </p:txBody>
      </p:sp>
      <p:sp>
        <p:nvSpPr>
          <p:cNvPr id="10" name="Slide Number Placeholder 9">
            <a:extLst>
              <a:ext uri="{FF2B5EF4-FFF2-40B4-BE49-F238E27FC236}">
                <a16:creationId xmlns:a16="http://schemas.microsoft.com/office/drawing/2014/main" id="{28A7BE3F-DF1D-B508-4186-45950137A965}"/>
              </a:ext>
            </a:extLst>
          </p:cNvPr>
          <p:cNvSpPr>
            <a:spLocks noGrp="1"/>
          </p:cNvSpPr>
          <p:nvPr>
            <p:ph type="sldNum" sz="quarter" idx="4"/>
          </p:nvPr>
        </p:nvSpPr>
        <p:spPr>
          <a:xfrm>
            <a:off x="11782872" y="6469419"/>
            <a:ext cx="121828" cy="123111"/>
          </a:xfrm>
        </p:spPr>
        <p:txBody>
          <a:bodyPr/>
          <a:lstStyle/>
          <a:p>
            <a:fld id="{86CB4B4D-7CA3-9044-876B-883B54F8677D}" type="slidenum">
              <a:rPr lang="en-US" smtClean="0"/>
              <a:pPr/>
              <a:t>15</a:t>
            </a:fld>
            <a:endParaRPr lang="en-US"/>
          </a:p>
        </p:txBody>
      </p:sp>
      <p:sp>
        <p:nvSpPr>
          <p:cNvPr id="11" name="Footer Placeholder 7">
            <a:extLst>
              <a:ext uri="{FF2B5EF4-FFF2-40B4-BE49-F238E27FC236}">
                <a16:creationId xmlns:a16="http://schemas.microsoft.com/office/drawing/2014/main" id="{5D447426-44BB-97C4-0187-4BCB461C12DA}"/>
              </a:ext>
            </a:extLst>
          </p:cNvPr>
          <p:cNvSpPr txBox="1">
            <a:spLocks/>
          </p:cNvSpPr>
          <p:nvPr/>
        </p:nvSpPr>
        <p:spPr>
          <a:xfrm>
            <a:off x="284125" y="6402118"/>
            <a:ext cx="2477765" cy="190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127990"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255981"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383971"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sz="800" kern="0"/>
              <a:t>IBM Quantum | @ 2024 IBM Corporation</a:t>
            </a:r>
            <a:endParaRPr lang="en-US" sz="800" kern="0" dirty="0"/>
          </a:p>
        </p:txBody>
      </p:sp>
    </p:spTree>
    <p:extLst>
      <p:ext uri="{BB962C8B-B14F-4D97-AF65-F5344CB8AC3E}">
        <p14:creationId xmlns:p14="http://schemas.microsoft.com/office/powerpoint/2010/main" val="242135062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0438D33B-F7CA-1230-8723-0EFC613B362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66242" y="4069039"/>
            <a:ext cx="4360805" cy="1692652"/>
          </a:xfrm>
          <a:prstGeom prst="rect">
            <a:avLst/>
          </a:prstGeom>
        </p:spPr>
      </p:pic>
      <p:sp>
        <p:nvSpPr>
          <p:cNvPr id="2" name="Title 1">
            <a:extLst>
              <a:ext uri="{FF2B5EF4-FFF2-40B4-BE49-F238E27FC236}">
                <a16:creationId xmlns:a16="http://schemas.microsoft.com/office/drawing/2014/main" id="{797144C8-40AC-7351-B352-FCD104E00594}"/>
              </a:ext>
            </a:extLst>
          </p:cNvPr>
          <p:cNvSpPr>
            <a:spLocks noGrp="1"/>
          </p:cNvSpPr>
          <p:nvPr>
            <p:ph type="title"/>
          </p:nvPr>
        </p:nvSpPr>
        <p:spPr>
          <a:xfrm>
            <a:off x="287999" y="288445"/>
            <a:ext cx="5665459" cy="762695"/>
          </a:xfrm>
        </p:spPr>
        <p:txBody>
          <a:bodyPr lIns="0" tIns="0" rIns="0" bIns="0" anchor="t"/>
          <a:lstStyle/>
          <a:p>
            <a:r>
              <a:rPr lang="en-US" sz="2999" dirty="0" err="1"/>
              <a:t>Transpile</a:t>
            </a:r>
            <a:r>
              <a:rPr lang="en-US" sz="2999" dirty="0"/>
              <a:t> a circuit with </a:t>
            </a:r>
            <a:r>
              <a:rPr lang="en-US" sz="2999" dirty="0" err="1"/>
              <a:t>Qiskit</a:t>
            </a:r>
            <a:r>
              <a:rPr lang="en-US" sz="2999" dirty="0"/>
              <a:t> SDK</a:t>
            </a:r>
          </a:p>
        </p:txBody>
      </p:sp>
      <p:sp>
        <p:nvSpPr>
          <p:cNvPr id="6" name="Slide Number Placeholder 5">
            <a:extLst>
              <a:ext uri="{FF2B5EF4-FFF2-40B4-BE49-F238E27FC236}">
                <a16:creationId xmlns:a16="http://schemas.microsoft.com/office/drawing/2014/main" id="{4CFDCEAB-884D-B080-7E00-A65887F9CA86}"/>
              </a:ext>
            </a:extLst>
          </p:cNvPr>
          <p:cNvSpPr>
            <a:spLocks noGrp="1"/>
          </p:cNvSpPr>
          <p:nvPr>
            <p:ph type="sldNum" sz="quarter" idx="4294967295"/>
          </p:nvPr>
        </p:nvSpPr>
        <p:spPr>
          <a:xfrm>
            <a:off x="11853904" y="6497666"/>
            <a:ext cx="121828" cy="123111"/>
          </a:xfrm>
        </p:spPr>
        <p:txBody>
          <a:bodyPr/>
          <a:lstStyle/>
          <a:p>
            <a:fld id="{86CB4B4D-7CA3-9044-876B-883B54F8677D}" type="slidenum">
              <a:rPr lang="en-US" dirty="0" smtClean="0"/>
              <a:pPr/>
              <a:t>16</a:t>
            </a:fld>
            <a:endParaRPr lang="en-US" dirty="0"/>
          </a:p>
        </p:txBody>
      </p:sp>
      <p:sp>
        <p:nvSpPr>
          <p:cNvPr id="10" name="Text Placeholder 9">
            <a:extLst>
              <a:ext uri="{FF2B5EF4-FFF2-40B4-BE49-F238E27FC236}">
                <a16:creationId xmlns:a16="http://schemas.microsoft.com/office/drawing/2014/main" id="{0057853B-EB12-B359-BDBE-00901FDE2332}"/>
              </a:ext>
            </a:extLst>
          </p:cNvPr>
          <p:cNvSpPr>
            <a:spLocks noGrp="1"/>
          </p:cNvSpPr>
          <p:nvPr>
            <p:ph type="body" sz="quarter" idx="13"/>
          </p:nvPr>
        </p:nvSpPr>
        <p:spPr>
          <a:xfrm>
            <a:off x="584111" y="1213729"/>
            <a:ext cx="3616126" cy="2215271"/>
          </a:xfrm>
        </p:spPr>
        <p:txBody>
          <a:bodyPr lIns="0" tIns="0" rIns="0" bIns="0" anchor="t"/>
          <a:lstStyle/>
          <a:p>
            <a:r>
              <a:rPr lang="en-US" sz="1600" dirty="0"/>
              <a:t>Steps:</a:t>
            </a:r>
          </a:p>
          <a:p>
            <a:endParaRPr lang="en-US" sz="1600" dirty="0"/>
          </a:p>
          <a:p>
            <a:pPr marL="228554" indent="-228554">
              <a:buFont typeface="Arial"/>
              <a:buChar char="•"/>
            </a:pPr>
            <a:r>
              <a:rPr lang="en-US" sz="1600" dirty="0"/>
              <a:t>Choose which device backend you want to target</a:t>
            </a:r>
          </a:p>
          <a:p>
            <a:pPr marL="228554" indent="-228554">
              <a:buFont typeface="Arial"/>
              <a:buChar char="•"/>
            </a:pPr>
            <a:r>
              <a:rPr lang="en-US" sz="1600" dirty="0"/>
              <a:t>Create a preset staged pass manager with your desired optimization level</a:t>
            </a:r>
          </a:p>
          <a:p>
            <a:pPr marL="228554" indent="-228554">
              <a:buFont typeface="Arial"/>
              <a:buChar char="•"/>
            </a:pPr>
            <a:r>
              <a:rPr lang="en-US" sz="1600" dirty="0"/>
              <a:t>Run the staged pass manager on the circuit</a:t>
            </a:r>
          </a:p>
        </p:txBody>
      </p:sp>
      <p:sp>
        <p:nvSpPr>
          <p:cNvPr id="3" name="Footer Placeholder 7">
            <a:extLst>
              <a:ext uri="{FF2B5EF4-FFF2-40B4-BE49-F238E27FC236}">
                <a16:creationId xmlns:a16="http://schemas.microsoft.com/office/drawing/2014/main" id="{8017B71D-E973-055C-4A69-D1C53B146B0E}"/>
              </a:ext>
            </a:extLst>
          </p:cNvPr>
          <p:cNvSpPr txBox="1">
            <a:spLocks/>
          </p:cNvSpPr>
          <p:nvPr/>
        </p:nvSpPr>
        <p:spPr>
          <a:xfrm>
            <a:off x="284125" y="6402118"/>
            <a:ext cx="2477765" cy="1905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kern="0"/>
              <a:t>IBM Quantum | </a:t>
            </a:r>
            <a:r>
              <a:rPr lang="en-US" sz="800"/>
              <a:t>@ 2024 IBM Corporation</a:t>
            </a:r>
            <a:endParaRPr lang="en-US" sz="800" dirty="0"/>
          </a:p>
        </p:txBody>
      </p:sp>
      <p:pic>
        <p:nvPicPr>
          <p:cNvPr id="7" name="Picture 6">
            <a:extLst>
              <a:ext uri="{FF2B5EF4-FFF2-40B4-BE49-F238E27FC236}">
                <a16:creationId xmlns:a16="http://schemas.microsoft.com/office/drawing/2014/main" id="{3B0E4E32-EFE1-CD8D-FDF3-BD4630E57588}"/>
              </a:ext>
            </a:extLst>
          </p:cNvPr>
          <p:cNvPicPr>
            <a:picLocks noChangeAspect="1"/>
          </p:cNvPicPr>
          <p:nvPr/>
        </p:nvPicPr>
        <p:blipFill>
          <a:blip r:embed="rId4"/>
          <a:stretch>
            <a:fillRect/>
          </a:stretch>
        </p:blipFill>
        <p:spPr>
          <a:xfrm>
            <a:off x="4663729" y="1630074"/>
            <a:ext cx="7348395" cy="3404396"/>
          </a:xfrm>
          <a:prstGeom prst="rect">
            <a:avLst/>
          </a:prstGeom>
        </p:spPr>
      </p:pic>
      <p:sp>
        <p:nvSpPr>
          <p:cNvPr id="12" name="Rectangle 11">
            <a:extLst>
              <a:ext uri="{FF2B5EF4-FFF2-40B4-BE49-F238E27FC236}">
                <a16:creationId xmlns:a16="http://schemas.microsoft.com/office/drawing/2014/main" id="{2AD0AC4D-A4E4-0440-6FC7-2C3FC7F55818}"/>
              </a:ext>
            </a:extLst>
          </p:cNvPr>
          <p:cNvSpPr/>
          <p:nvPr/>
        </p:nvSpPr>
        <p:spPr bwMode="auto">
          <a:xfrm>
            <a:off x="4790963" y="4069039"/>
            <a:ext cx="7062941" cy="376212"/>
          </a:xfrm>
          <a:prstGeom prst="rect">
            <a:avLst/>
          </a:prstGeom>
          <a:noFill/>
          <a:ln w="38100">
            <a:solidFill>
              <a:schemeClr val="accent6">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Tree>
    <p:extLst>
      <p:ext uri="{BB962C8B-B14F-4D97-AF65-F5344CB8AC3E}">
        <p14:creationId xmlns:p14="http://schemas.microsoft.com/office/powerpoint/2010/main" val="62151318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64A85-3193-B752-E149-57C980D87C28}"/>
              </a:ext>
            </a:extLst>
          </p:cNvPr>
          <p:cNvSpPr>
            <a:spLocks noGrp="1"/>
          </p:cNvSpPr>
          <p:nvPr>
            <p:ph type="title"/>
          </p:nvPr>
        </p:nvSpPr>
        <p:spPr>
          <a:xfrm>
            <a:off x="287999" y="192024"/>
            <a:ext cx="3898776" cy="4342906"/>
          </a:xfrm>
        </p:spPr>
        <p:txBody>
          <a:bodyPr lIns="0" tIns="0" rIns="0" bIns="0" anchor="t"/>
          <a:lstStyle/>
          <a:p>
            <a:r>
              <a:rPr lang="en-US" sz="3150" dirty="0"/>
              <a:t>For a deep dive on </a:t>
            </a:r>
            <a:r>
              <a:rPr lang="en-US" sz="3150" dirty="0" err="1"/>
              <a:t>transpilation</a:t>
            </a:r>
            <a:r>
              <a:rPr lang="en-US" sz="3150" dirty="0"/>
              <a:t> with </a:t>
            </a:r>
            <a:r>
              <a:rPr lang="en-US" sz="3150" dirty="0" err="1"/>
              <a:t>Qiskit</a:t>
            </a:r>
            <a:r>
              <a:rPr lang="en-US" sz="3150"/>
              <a:t>, including </a:t>
            </a:r>
            <a:r>
              <a:rPr lang="en-US" sz="3150" dirty="0"/>
              <a:t>the </a:t>
            </a:r>
            <a:r>
              <a:rPr lang="en-US" sz="3150"/>
              <a:t>AI plugin, </a:t>
            </a:r>
            <a:r>
              <a:rPr lang="en-US" sz="3150" dirty="0"/>
              <a:t>check out </a:t>
            </a:r>
            <a:r>
              <a:rPr lang="en-US" sz="3150" b="1" dirty="0">
                <a:solidFill>
                  <a:schemeClr val="accent1"/>
                </a:solidFill>
              </a:rPr>
              <a:t>Tutorial #28 on Thursday!</a:t>
            </a:r>
            <a:endParaRPr lang="en-US" sz="3150" b="1" i="1" dirty="0">
              <a:solidFill>
                <a:schemeClr val="accent1"/>
              </a:solidFill>
            </a:endParaRPr>
          </a:p>
        </p:txBody>
      </p:sp>
      <p:sp>
        <p:nvSpPr>
          <p:cNvPr id="3" name="Text Placeholder 2">
            <a:extLst>
              <a:ext uri="{FF2B5EF4-FFF2-40B4-BE49-F238E27FC236}">
                <a16:creationId xmlns:a16="http://schemas.microsoft.com/office/drawing/2014/main" id="{F00EDE17-BDB5-C61D-BF23-A933594558D0}"/>
              </a:ext>
            </a:extLst>
          </p:cNvPr>
          <p:cNvSpPr>
            <a:spLocks noGrp="1"/>
          </p:cNvSpPr>
          <p:nvPr>
            <p:ph type="body" sz="quarter" idx="10"/>
          </p:nvPr>
        </p:nvSpPr>
        <p:spPr>
          <a:xfrm>
            <a:off x="4328739" y="5934211"/>
            <a:ext cx="7588318" cy="462266"/>
          </a:xfrm>
        </p:spPr>
        <p:txBody>
          <a:bodyPr/>
          <a:lstStyle/>
          <a:p>
            <a:r>
              <a:rPr lang="en-US" sz="2000" dirty="0">
                <a:hlinkClick r:id="rId2"/>
              </a:rPr>
              <a:t>qce.quantum.ieee.org/2024/program/tutorials-abstracts/#tut28</a:t>
            </a:r>
            <a:endParaRPr lang="en-US" sz="2000" dirty="0"/>
          </a:p>
        </p:txBody>
      </p:sp>
      <p:sp>
        <p:nvSpPr>
          <p:cNvPr id="4" name="Footer Placeholder 3">
            <a:extLst>
              <a:ext uri="{FF2B5EF4-FFF2-40B4-BE49-F238E27FC236}">
                <a16:creationId xmlns:a16="http://schemas.microsoft.com/office/drawing/2014/main" id="{DCD4ADA6-D22F-F688-3120-B10D5ED101AD}"/>
              </a:ext>
            </a:extLst>
          </p:cNvPr>
          <p:cNvSpPr>
            <a:spLocks noGrp="1"/>
          </p:cNvSpPr>
          <p:nvPr>
            <p:ph type="ftr" sz="quarter" idx="18"/>
          </p:nvPr>
        </p:nvSpPr>
        <p:spPr/>
        <p:txBody>
          <a:bodyPr/>
          <a:lstStyle/>
          <a:p>
            <a:r>
              <a:rPr lang="en-US"/>
              <a:t>IBM Quantum</a:t>
            </a:r>
            <a:endParaRPr lang="en-US" dirty="0"/>
          </a:p>
        </p:txBody>
      </p:sp>
      <p:sp>
        <p:nvSpPr>
          <p:cNvPr id="5" name="Slide Number Placeholder 4">
            <a:extLst>
              <a:ext uri="{FF2B5EF4-FFF2-40B4-BE49-F238E27FC236}">
                <a16:creationId xmlns:a16="http://schemas.microsoft.com/office/drawing/2014/main" id="{397E9E21-FB03-D274-2F56-740A7090E672}"/>
              </a:ext>
            </a:extLst>
          </p:cNvPr>
          <p:cNvSpPr>
            <a:spLocks noGrp="1"/>
          </p:cNvSpPr>
          <p:nvPr>
            <p:ph type="sldNum" sz="quarter" idx="4"/>
          </p:nvPr>
        </p:nvSpPr>
        <p:spPr/>
        <p:txBody>
          <a:bodyPr/>
          <a:lstStyle/>
          <a:p>
            <a:fld id="{86CB4B4D-7CA3-9044-876B-883B54F8677D}" type="slidenum">
              <a:rPr lang="en-US" smtClean="0"/>
              <a:pPr/>
              <a:t>17</a:t>
            </a:fld>
            <a:endParaRPr lang="en-US" dirty="0"/>
          </a:p>
        </p:txBody>
      </p:sp>
      <p:pic>
        <p:nvPicPr>
          <p:cNvPr id="7" name="Picture 6" descr="A screenshot of a document&#10;&#10;Description automatically generated">
            <a:extLst>
              <a:ext uri="{FF2B5EF4-FFF2-40B4-BE49-F238E27FC236}">
                <a16:creationId xmlns:a16="http://schemas.microsoft.com/office/drawing/2014/main" id="{6B6CE058-9EF0-ADAE-2523-B015FE41C0CF}"/>
              </a:ext>
            </a:extLst>
          </p:cNvPr>
          <p:cNvPicPr>
            <a:picLocks noChangeAspect="1"/>
          </p:cNvPicPr>
          <p:nvPr/>
        </p:nvPicPr>
        <p:blipFill>
          <a:blip r:embed="rId3"/>
          <a:stretch>
            <a:fillRect/>
          </a:stretch>
        </p:blipFill>
        <p:spPr>
          <a:xfrm>
            <a:off x="4337223" y="888844"/>
            <a:ext cx="7234334" cy="4863887"/>
          </a:xfrm>
          <a:prstGeom prst="rect">
            <a:avLst/>
          </a:prstGeom>
          <a:ln>
            <a:solidFill>
              <a:schemeClr val="accent1"/>
            </a:solidFill>
          </a:ln>
        </p:spPr>
      </p:pic>
    </p:spTree>
    <p:extLst>
      <p:ext uri="{BB962C8B-B14F-4D97-AF65-F5344CB8AC3E}">
        <p14:creationId xmlns:p14="http://schemas.microsoft.com/office/powerpoint/2010/main" val="93291335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7976168" cy="2194224"/>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3" name="Footer Placeholder 2">
            <a:extLst>
              <a:ext uri="{FF2B5EF4-FFF2-40B4-BE49-F238E27FC236}">
                <a16:creationId xmlns:a16="http://schemas.microsoft.com/office/drawing/2014/main" id="{0B25A172-5EE6-87BF-842B-B618D6F1ED4E}"/>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18</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5399974" y="602360"/>
            <a:ext cx="5149783" cy="2585323"/>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r>
              <a:rPr kumimoji="0" lang="en-US" sz="54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Qiskit (Runtime) primitives</a:t>
            </a: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3856858"/>
            <a:ext cx="4334930" cy="1626279"/>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Rectangle 9">
            <a:extLst>
              <a:ext uri="{FF2B5EF4-FFF2-40B4-BE49-F238E27FC236}">
                <a16:creationId xmlns:a16="http://schemas.microsoft.com/office/drawing/2014/main" id="{F2B78A3B-4631-3B60-82CC-40C9851194E2}"/>
              </a:ext>
            </a:extLst>
          </p:cNvPr>
          <p:cNvSpPr/>
          <p:nvPr/>
        </p:nvSpPr>
        <p:spPr bwMode="auto">
          <a:xfrm>
            <a:off x="84661" y="554635"/>
            <a:ext cx="3639208" cy="1731382"/>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Tree>
    <p:extLst>
      <p:ext uri="{BB962C8B-B14F-4D97-AF65-F5344CB8AC3E}">
        <p14:creationId xmlns:p14="http://schemas.microsoft.com/office/powerpoint/2010/main" val="420127984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descr="Blue 10 half slide background">
            <a:extLst>
              <a:ext uri="{FF2B5EF4-FFF2-40B4-BE49-F238E27FC236}">
                <a16:creationId xmlns:a16="http://schemas.microsoft.com/office/drawing/2014/main" id="{9A905494-9632-146E-A010-3FB0390CDFB4}"/>
              </a:ext>
            </a:extLst>
          </p:cNvPr>
          <p:cNvSpPr/>
          <p:nvPr/>
        </p:nvSpPr>
        <p:spPr bwMode="auto">
          <a:xfrm>
            <a:off x="0" y="447"/>
            <a:ext cx="6095206" cy="6857107"/>
          </a:xfrm>
          <a:prstGeom prst="rect">
            <a:avLst/>
          </a:prstGeom>
          <a:solidFill>
            <a:srgbClr val="F4F4F4"/>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chemeClr val="bg1"/>
              </a:solidFill>
            </a:endParaRPr>
          </a:p>
        </p:txBody>
      </p:sp>
      <p:sp>
        <p:nvSpPr>
          <p:cNvPr id="2" name="Title 1">
            <a:extLst>
              <a:ext uri="{FF2B5EF4-FFF2-40B4-BE49-F238E27FC236}">
                <a16:creationId xmlns:a16="http://schemas.microsoft.com/office/drawing/2014/main" id="{CFCEF21C-27B5-5BD7-B916-D2EA36863328}"/>
              </a:ext>
            </a:extLst>
          </p:cNvPr>
          <p:cNvSpPr>
            <a:spLocks noGrp="1"/>
          </p:cNvSpPr>
          <p:nvPr>
            <p:ph type="title"/>
          </p:nvPr>
        </p:nvSpPr>
        <p:spPr>
          <a:xfrm>
            <a:off x="386192" y="1489449"/>
            <a:ext cx="4929395" cy="2286496"/>
          </a:xfrm>
        </p:spPr>
        <p:txBody>
          <a:bodyPr lIns="0" tIns="0" rIns="228570" bIns="0" anchor="t"/>
          <a:lstStyle/>
          <a:p>
            <a:r>
              <a:rPr lang="en-US" sz="3599" b="1" dirty="0"/>
              <a:t>Primitives</a:t>
            </a:r>
            <a:r>
              <a:rPr lang="en-US" sz="3599" b="1" i="1" dirty="0"/>
              <a:t> </a:t>
            </a:r>
            <a:r>
              <a:rPr lang="en-US" sz="3599" dirty="0"/>
              <a:t>encapsulate the output of a quantum circuit</a:t>
            </a:r>
            <a:endParaRPr lang="en-US" sz="3599" b="1" dirty="0"/>
          </a:p>
        </p:txBody>
      </p:sp>
      <p:sp>
        <p:nvSpPr>
          <p:cNvPr id="3" name="Text Placeholder 2">
            <a:extLst>
              <a:ext uri="{FF2B5EF4-FFF2-40B4-BE49-F238E27FC236}">
                <a16:creationId xmlns:a16="http://schemas.microsoft.com/office/drawing/2014/main" id="{D6236602-67CE-96C1-8874-219512AB481C}"/>
              </a:ext>
            </a:extLst>
          </p:cNvPr>
          <p:cNvSpPr>
            <a:spLocks noGrp="1"/>
          </p:cNvSpPr>
          <p:nvPr>
            <p:ph type="body" sz="quarter" idx="16"/>
          </p:nvPr>
        </p:nvSpPr>
        <p:spPr>
          <a:xfrm>
            <a:off x="6456057" y="440487"/>
            <a:ext cx="2476178" cy="363427"/>
          </a:xfrm>
        </p:spPr>
        <p:txBody>
          <a:bodyPr lIns="0" tIns="0" rIns="0" bIns="0" anchor="t"/>
          <a:lstStyle/>
          <a:p>
            <a:r>
              <a:rPr lang="en-US" sz="1800" b="1" dirty="0"/>
              <a:t>Sampler primitive</a:t>
            </a:r>
          </a:p>
        </p:txBody>
      </p:sp>
      <p:sp>
        <p:nvSpPr>
          <p:cNvPr id="5" name="Text Placeholder 4">
            <a:extLst>
              <a:ext uri="{FF2B5EF4-FFF2-40B4-BE49-F238E27FC236}">
                <a16:creationId xmlns:a16="http://schemas.microsoft.com/office/drawing/2014/main" id="{313576C3-E5F3-E003-50F0-F52E5B1339E8}"/>
              </a:ext>
            </a:extLst>
          </p:cNvPr>
          <p:cNvSpPr>
            <a:spLocks noGrp="1"/>
          </p:cNvSpPr>
          <p:nvPr>
            <p:ph type="body" sz="quarter" idx="18"/>
          </p:nvPr>
        </p:nvSpPr>
        <p:spPr>
          <a:xfrm>
            <a:off x="6380919" y="2754899"/>
            <a:ext cx="2476178" cy="1531293"/>
          </a:xfrm>
        </p:spPr>
        <p:txBody>
          <a:bodyPr lIns="0" tIns="0" rIns="0" bIns="0" anchor="t"/>
          <a:lstStyle/>
          <a:p>
            <a:r>
              <a:rPr lang="en-US" sz="1600" dirty="0">
                <a:latin typeface="IBM Plex Sans Light"/>
              </a:rPr>
              <a:t>Output is mapping of bitstrings to counts, e.g.,</a:t>
            </a:r>
          </a:p>
          <a:p>
            <a:r>
              <a:rPr lang="en-US" sz="1600" dirty="0">
                <a:latin typeface="IBM Plex Sans Light"/>
              </a:rPr>
              <a:t>{'0': 12, '1': 9}</a:t>
            </a:r>
          </a:p>
          <a:p>
            <a:endParaRPr lang="en-US" sz="1600" dirty="0">
              <a:latin typeface="IBM Plex Sans Light"/>
            </a:endParaRPr>
          </a:p>
          <a:p>
            <a:r>
              <a:rPr lang="en-US" sz="1600" dirty="0">
                <a:latin typeface="IBM Plex Sans Light"/>
              </a:rPr>
              <a:t>Circuit should include measurements.</a:t>
            </a:r>
          </a:p>
        </p:txBody>
      </p:sp>
      <p:cxnSp>
        <p:nvCxnSpPr>
          <p:cNvPr id="10" name="Straight Connector 9" descr="Vertical column divider">
            <a:extLst>
              <a:ext uri="{FF2B5EF4-FFF2-40B4-BE49-F238E27FC236}">
                <a16:creationId xmlns:a16="http://schemas.microsoft.com/office/drawing/2014/main" id="{E009C93B-1E91-2729-0D6D-102D69C3BF88}"/>
              </a:ext>
            </a:extLst>
          </p:cNvPr>
          <p:cNvCxnSpPr/>
          <p:nvPr/>
        </p:nvCxnSpPr>
        <p:spPr bwMode="auto">
          <a:xfrm>
            <a:off x="9142810" y="285366"/>
            <a:ext cx="0" cy="571504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Text Placeholder 3">
            <a:extLst>
              <a:ext uri="{FF2B5EF4-FFF2-40B4-BE49-F238E27FC236}">
                <a16:creationId xmlns:a16="http://schemas.microsoft.com/office/drawing/2014/main" id="{67A9CCCE-DF39-3BAB-0F35-D743DD761B3A}"/>
              </a:ext>
            </a:extLst>
          </p:cNvPr>
          <p:cNvSpPr>
            <a:spLocks noGrp="1"/>
          </p:cNvSpPr>
          <p:nvPr>
            <p:ph type="body" sz="quarter" idx="17"/>
          </p:nvPr>
        </p:nvSpPr>
        <p:spPr>
          <a:xfrm>
            <a:off x="9428523" y="485378"/>
            <a:ext cx="2479352" cy="372181"/>
          </a:xfrm>
        </p:spPr>
        <p:txBody>
          <a:bodyPr lIns="0" tIns="0" rIns="0" bIns="0" anchor="t"/>
          <a:lstStyle/>
          <a:p>
            <a:r>
              <a:rPr lang="en-US" sz="1800" b="1" dirty="0"/>
              <a:t>Estimator primitive</a:t>
            </a:r>
          </a:p>
        </p:txBody>
      </p:sp>
      <p:sp>
        <p:nvSpPr>
          <p:cNvPr id="6" name="Text Placeholder 5">
            <a:extLst>
              <a:ext uri="{FF2B5EF4-FFF2-40B4-BE49-F238E27FC236}">
                <a16:creationId xmlns:a16="http://schemas.microsoft.com/office/drawing/2014/main" id="{D81C034C-3694-08F0-0CDE-191D431A51CF}"/>
              </a:ext>
            </a:extLst>
          </p:cNvPr>
          <p:cNvSpPr>
            <a:spLocks noGrp="1"/>
          </p:cNvSpPr>
          <p:nvPr>
            <p:ph type="body" sz="quarter" idx="19"/>
          </p:nvPr>
        </p:nvSpPr>
        <p:spPr>
          <a:xfrm>
            <a:off x="9431697" y="2647609"/>
            <a:ext cx="2476178" cy="1741419"/>
          </a:xfrm>
        </p:spPr>
        <p:txBody>
          <a:bodyPr lIns="0" tIns="0" rIns="0" bIns="0" anchor="t"/>
          <a:lstStyle/>
          <a:p>
            <a:r>
              <a:rPr lang="en-US" sz="1600" dirty="0">
                <a:latin typeface="IBM Plex Sans Light"/>
              </a:rPr>
              <a:t>Output is the </a:t>
            </a:r>
            <a:r>
              <a:rPr lang="en-US" sz="1600" i="1" dirty="0">
                <a:latin typeface="IBM Plex Sans Light"/>
              </a:rPr>
              <a:t>expectation value</a:t>
            </a:r>
            <a:r>
              <a:rPr lang="en-US" sz="1600" dirty="0">
                <a:latin typeface="IBM Plex Sans Light"/>
              </a:rPr>
              <a:t> of an </a:t>
            </a:r>
            <a:r>
              <a:rPr lang="en-US" sz="1600" i="1" dirty="0">
                <a:latin typeface="IBM Plex Sans Light"/>
              </a:rPr>
              <a:t>observable</a:t>
            </a:r>
            <a:r>
              <a:rPr lang="en-US" sz="1600" dirty="0">
                <a:latin typeface="IBM Plex Sans Light"/>
              </a:rPr>
              <a:t>, e.g., the net spin of a system.</a:t>
            </a:r>
          </a:p>
          <a:p>
            <a:endParaRPr lang="en-US" sz="1600" dirty="0">
              <a:latin typeface="IBM Plex Sans Light"/>
            </a:endParaRPr>
          </a:p>
          <a:p>
            <a:r>
              <a:rPr lang="en-US" sz="1600" dirty="0">
                <a:latin typeface="IBM Plex Sans Light"/>
              </a:rPr>
              <a:t>Circuit should not include measurements.</a:t>
            </a:r>
          </a:p>
        </p:txBody>
      </p:sp>
      <p:sp>
        <p:nvSpPr>
          <p:cNvPr id="8" name="Slide Number Placeholder 2">
            <a:extLst>
              <a:ext uri="{FF2B5EF4-FFF2-40B4-BE49-F238E27FC236}">
                <a16:creationId xmlns:a16="http://schemas.microsoft.com/office/drawing/2014/main" id="{E052427A-70AA-F4CA-4D95-12A9702D330F}"/>
              </a:ext>
            </a:extLst>
          </p:cNvPr>
          <p:cNvSpPr>
            <a:spLocks noGrp="1"/>
          </p:cNvSpPr>
          <p:nvPr>
            <p:ph type="sldNum" sz="quarter" idx="4"/>
          </p:nvPr>
        </p:nvSpPr>
        <p:spPr>
          <a:xfrm>
            <a:off x="11782872" y="6469419"/>
            <a:ext cx="121828" cy="123111"/>
          </a:xfrm>
        </p:spPr>
        <p:txBody>
          <a:bodyPr/>
          <a:lstStyle/>
          <a:p>
            <a:fld id="{86CB4B4D-7CA3-9044-876B-883B54F8677D}" type="slidenum">
              <a:rPr lang="en-US" smtClean="0"/>
              <a:pPr/>
              <a:t>19</a:t>
            </a:fld>
            <a:endParaRPr lang="en-US"/>
          </a:p>
        </p:txBody>
      </p:sp>
      <p:pic>
        <p:nvPicPr>
          <p:cNvPr id="14" name="Picture 13">
            <a:extLst>
              <a:ext uri="{FF2B5EF4-FFF2-40B4-BE49-F238E27FC236}">
                <a16:creationId xmlns:a16="http://schemas.microsoft.com/office/drawing/2014/main" id="{D064FA8F-38E5-3CAE-74E2-6FCB5D7274FC}"/>
              </a:ext>
            </a:extLst>
          </p:cNvPr>
          <p:cNvPicPr>
            <a:picLocks noChangeAspect="1"/>
          </p:cNvPicPr>
          <p:nvPr/>
        </p:nvPicPr>
        <p:blipFill>
          <a:blip r:embed="rId3"/>
          <a:stretch>
            <a:fillRect/>
          </a:stretch>
        </p:blipFill>
        <p:spPr>
          <a:xfrm>
            <a:off x="6570519" y="1054492"/>
            <a:ext cx="2098963" cy="1199251"/>
          </a:xfrm>
          <a:prstGeom prst="rect">
            <a:avLst/>
          </a:prstGeom>
        </p:spPr>
      </p:pic>
      <p:pic>
        <p:nvPicPr>
          <p:cNvPr id="16" name="Picture 15">
            <a:extLst>
              <a:ext uri="{FF2B5EF4-FFF2-40B4-BE49-F238E27FC236}">
                <a16:creationId xmlns:a16="http://schemas.microsoft.com/office/drawing/2014/main" id="{5CC67235-60B6-1809-FD0E-5162A2D5DE9D}"/>
              </a:ext>
            </a:extLst>
          </p:cNvPr>
          <p:cNvPicPr>
            <a:picLocks noChangeAspect="1"/>
          </p:cNvPicPr>
          <p:nvPr/>
        </p:nvPicPr>
        <p:blipFill>
          <a:blip r:embed="rId4"/>
          <a:stretch>
            <a:fillRect/>
          </a:stretch>
        </p:blipFill>
        <p:spPr>
          <a:xfrm>
            <a:off x="9618519" y="1054492"/>
            <a:ext cx="2098963" cy="1199251"/>
          </a:xfrm>
          <a:prstGeom prst="rect">
            <a:avLst/>
          </a:prstGeom>
        </p:spPr>
      </p:pic>
      <p:pic>
        <p:nvPicPr>
          <p:cNvPr id="7" name="Graphic 6">
            <a:extLst>
              <a:ext uri="{FF2B5EF4-FFF2-40B4-BE49-F238E27FC236}">
                <a16:creationId xmlns:a16="http://schemas.microsoft.com/office/drawing/2014/main" id="{2D2F02C7-FFB4-6135-4B65-6A1A79D3B61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094135" y="4592525"/>
            <a:ext cx="2963806" cy="1531293"/>
          </a:xfrm>
          <a:prstGeom prst="rect">
            <a:avLst/>
          </a:prstGeom>
        </p:spPr>
      </p:pic>
      <p:pic>
        <p:nvPicPr>
          <p:cNvPr id="11" name="Graphic 10">
            <a:extLst>
              <a:ext uri="{FF2B5EF4-FFF2-40B4-BE49-F238E27FC236}">
                <a16:creationId xmlns:a16="http://schemas.microsoft.com/office/drawing/2014/main" id="{55A0487F-D326-0677-017F-D626A225E3E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723991" y="4772582"/>
            <a:ext cx="1622525" cy="1171178"/>
          </a:xfrm>
          <a:prstGeom prst="rect">
            <a:avLst/>
          </a:prstGeom>
        </p:spPr>
      </p:pic>
      <p:sp>
        <p:nvSpPr>
          <p:cNvPr id="13" name="Footer Placeholder 7">
            <a:extLst>
              <a:ext uri="{FF2B5EF4-FFF2-40B4-BE49-F238E27FC236}">
                <a16:creationId xmlns:a16="http://schemas.microsoft.com/office/drawing/2014/main" id="{50CCB1CF-21F7-FC12-5B07-58DF93131BFD}"/>
              </a:ext>
            </a:extLst>
          </p:cNvPr>
          <p:cNvSpPr txBox="1">
            <a:spLocks/>
          </p:cNvSpPr>
          <p:nvPr/>
        </p:nvSpPr>
        <p:spPr>
          <a:xfrm>
            <a:off x="284125" y="6402118"/>
            <a:ext cx="2477765" cy="190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sz="800" kern="0"/>
              <a:t>IBM Quantum | @ 2024 IBM Corporation</a:t>
            </a:r>
            <a:endParaRPr lang="en-US" sz="800" kern="0" dirty="0"/>
          </a:p>
        </p:txBody>
      </p:sp>
    </p:spTree>
    <p:extLst>
      <p:ext uri="{BB962C8B-B14F-4D97-AF65-F5344CB8AC3E}">
        <p14:creationId xmlns:p14="http://schemas.microsoft.com/office/powerpoint/2010/main" val="184840901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bg/>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bg/>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xEl>
                                              <p:pRg st="2" end="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6" grpId="0"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8985F-55A4-644E-6B78-AC1E865F41FD}"/>
              </a:ext>
            </a:extLst>
          </p:cNvPr>
          <p:cNvSpPr>
            <a:spLocks noGrp="1"/>
          </p:cNvSpPr>
          <p:nvPr>
            <p:ph type="title"/>
          </p:nvPr>
        </p:nvSpPr>
        <p:spPr>
          <a:xfrm>
            <a:off x="287999" y="192024"/>
            <a:ext cx="5049878" cy="1027176"/>
          </a:xfrm>
        </p:spPr>
        <p:txBody>
          <a:bodyPr/>
          <a:lstStyle/>
          <a:p>
            <a:r>
              <a:rPr lang="en-US" dirty="0"/>
              <a:t>Tutorial Agenda</a:t>
            </a:r>
          </a:p>
        </p:txBody>
      </p:sp>
      <p:sp>
        <p:nvSpPr>
          <p:cNvPr id="4" name="TextBox 3">
            <a:extLst>
              <a:ext uri="{FF2B5EF4-FFF2-40B4-BE49-F238E27FC236}">
                <a16:creationId xmlns:a16="http://schemas.microsoft.com/office/drawing/2014/main" id="{83109042-AAB3-41C5-081C-F985D421C1A1}"/>
              </a:ext>
            </a:extLst>
          </p:cNvPr>
          <p:cNvSpPr txBox="1"/>
          <p:nvPr/>
        </p:nvSpPr>
        <p:spPr>
          <a:xfrm>
            <a:off x="524933" y="1693336"/>
            <a:ext cx="5049878" cy="4072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gn="l" defTabSz="2438400">
              <a:spcBef>
                <a:spcPts val="2900"/>
              </a:spcBef>
              <a:buSzPct val="100000"/>
            </a:pPr>
            <a:r>
              <a:rPr lang="en-US" sz="2400" b="1" kern="0" dirty="0">
                <a:solidFill>
                  <a:srgbClr val="000000"/>
                </a:solidFill>
                <a:ea typeface="+mj-ea"/>
                <a:cs typeface="+mj-cs"/>
                <a:sym typeface="IBM Plex Sans Light"/>
              </a:rPr>
              <a:t>First Half</a:t>
            </a:r>
          </a:p>
          <a:p>
            <a:pPr algn="l" defTabSz="2438400">
              <a:spcBef>
                <a:spcPts val="2900"/>
              </a:spcBef>
              <a:buSzPct val="100000"/>
            </a:pPr>
            <a:r>
              <a:rPr lang="en-US" b="1" kern="0" dirty="0">
                <a:solidFill>
                  <a:schemeClr val="accent2"/>
                </a:solidFill>
                <a:ea typeface="+mj-ea"/>
                <a:cs typeface="+mj-cs"/>
                <a:sym typeface="IBM Plex Sans Light"/>
              </a:rPr>
              <a:t>Part 1—Qiskit</a:t>
            </a:r>
            <a:r>
              <a:rPr lang="en-US" kern="0" dirty="0">
                <a:solidFill>
                  <a:srgbClr val="000000"/>
                </a:solidFill>
                <a:ea typeface="+mj-ea"/>
                <a:cs typeface="+mj-cs"/>
                <a:sym typeface="IBM Plex Sans Light"/>
              </a:rPr>
              <a:t>: foundational tools for building quantum algorithms</a:t>
            </a:r>
          </a:p>
          <a:p>
            <a:pPr marL="285750" indent="-285750" defTabSz="2438400">
              <a:spcBef>
                <a:spcPts val="2900"/>
              </a:spcBef>
              <a:buSzPct val="100000"/>
              <a:buFont typeface="Arial" panose="020B0604020202020204" pitchFamily="34" charset="0"/>
              <a:buChar char="•"/>
            </a:pPr>
            <a:r>
              <a:rPr lang="en-US" i="1" kern="0" dirty="0">
                <a:solidFill>
                  <a:srgbClr val="000000"/>
                </a:solidFill>
                <a:ea typeface="+mj-ea"/>
                <a:cs typeface="+mj-cs"/>
                <a:sym typeface="IBM Plex Sans Light"/>
              </a:rPr>
              <a:t>Example: Hamiltonian simulation workflow with Qiskit (circuit library, transpiler, primitives)</a:t>
            </a:r>
          </a:p>
          <a:p>
            <a:pPr defTabSz="2438400">
              <a:spcBef>
                <a:spcPts val="2900"/>
              </a:spcBef>
              <a:buSzPct val="100000"/>
            </a:pPr>
            <a:r>
              <a:rPr lang="en-US" b="1" kern="0" dirty="0">
                <a:solidFill>
                  <a:schemeClr val="accent1"/>
                </a:solidFill>
                <a:ea typeface="+mj-ea"/>
                <a:cs typeface="+mj-cs"/>
                <a:sym typeface="IBM Plex Sans Light"/>
              </a:rPr>
              <a:t>Part 2—</a:t>
            </a:r>
            <a:r>
              <a:rPr lang="en-US" b="1" kern="0" dirty="0" err="1">
                <a:solidFill>
                  <a:schemeClr val="accent1"/>
                </a:solidFill>
                <a:ea typeface="+mj-ea"/>
                <a:cs typeface="+mj-cs"/>
                <a:sym typeface="IBM Plex Sans Light"/>
              </a:rPr>
              <a:t>Qiskit</a:t>
            </a:r>
            <a:r>
              <a:rPr lang="en-US" b="1" kern="0" dirty="0">
                <a:solidFill>
                  <a:schemeClr val="accent1"/>
                </a:solidFill>
                <a:ea typeface="+mj-ea"/>
                <a:cs typeface="+mj-cs"/>
                <a:sym typeface="IBM Plex Sans Light"/>
              </a:rPr>
              <a:t> addons</a:t>
            </a:r>
            <a:r>
              <a:rPr lang="en-US" kern="0" dirty="0">
                <a:solidFill>
                  <a:srgbClr val="000000"/>
                </a:solidFill>
                <a:ea typeface="+mj-ea"/>
                <a:cs typeface="+mj-cs"/>
                <a:sym typeface="IBM Plex Sans Light"/>
              </a:rPr>
              <a:t>: research capabilities to enable new algorithm design</a:t>
            </a:r>
          </a:p>
          <a:p>
            <a:pPr marL="285750" indent="-285750" algn="l" defTabSz="2438400">
              <a:spcBef>
                <a:spcPts val="2900"/>
              </a:spcBef>
              <a:buSzPct val="100000"/>
              <a:buFont typeface="Arial" panose="020B0604020202020204" pitchFamily="34" charset="0"/>
              <a:buChar char="•"/>
            </a:pPr>
            <a:r>
              <a:rPr lang="en-US" i="1" kern="0" dirty="0">
                <a:solidFill>
                  <a:srgbClr val="000000"/>
                </a:solidFill>
                <a:ea typeface="+mj-ea"/>
                <a:cs typeface="+mj-cs"/>
                <a:sym typeface="IBM Plex Sans Light"/>
              </a:rPr>
              <a:t>Example: Hamiltonian simulation augmented with Qiskit addons (OBP and MPF)</a:t>
            </a:r>
          </a:p>
        </p:txBody>
      </p:sp>
      <p:sp>
        <p:nvSpPr>
          <p:cNvPr id="6" name="TextBox 5">
            <a:extLst>
              <a:ext uri="{FF2B5EF4-FFF2-40B4-BE49-F238E27FC236}">
                <a16:creationId xmlns:a16="http://schemas.microsoft.com/office/drawing/2014/main" id="{8258BD30-1FA6-3050-5D7C-C7875219B918}"/>
              </a:ext>
            </a:extLst>
          </p:cNvPr>
          <p:cNvSpPr txBox="1"/>
          <p:nvPr/>
        </p:nvSpPr>
        <p:spPr>
          <a:xfrm>
            <a:off x="7281333" y="1693335"/>
            <a:ext cx="3640667" cy="24981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spAutoFit/>
          </a:bodyPr>
          <a:lstStyle/>
          <a:p>
            <a:pPr algn="l" defTabSz="2438400">
              <a:spcBef>
                <a:spcPts val="2900"/>
              </a:spcBef>
              <a:buSzPct val="100000"/>
            </a:pPr>
            <a:r>
              <a:rPr lang="en-US" sz="2400" b="1" kern="0" dirty="0">
                <a:solidFill>
                  <a:srgbClr val="000000"/>
                </a:solidFill>
                <a:ea typeface="+mj-ea"/>
                <a:cs typeface="+mj-cs"/>
                <a:sym typeface="IBM Plex Sans Light"/>
              </a:rPr>
              <a:t>Second Half</a:t>
            </a:r>
          </a:p>
          <a:p>
            <a:pPr defTabSz="2438400">
              <a:spcBef>
                <a:spcPts val="2900"/>
              </a:spcBef>
              <a:buSzPct val="100000"/>
            </a:pPr>
            <a:r>
              <a:rPr lang="en-US" b="1" kern="0" dirty="0">
                <a:solidFill>
                  <a:schemeClr val="accent1"/>
                </a:solidFill>
                <a:ea typeface="+mj-ea"/>
                <a:cs typeface="+mj-cs"/>
                <a:sym typeface="IBM Plex Sans Light"/>
              </a:rPr>
              <a:t>Part 3—</a:t>
            </a:r>
            <a:r>
              <a:rPr lang="en-US" b="1" kern="0" dirty="0" err="1">
                <a:solidFill>
                  <a:schemeClr val="accent1"/>
                </a:solidFill>
                <a:ea typeface="+mj-ea"/>
                <a:cs typeface="+mj-cs"/>
                <a:sym typeface="IBM Plex Sans Light"/>
              </a:rPr>
              <a:t>Qiskit</a:t>
            </a:r>
            <a:r>
              <a:rPr lang="en-US" b="1" kern="0" dirty="0">
                <a:solidFill>
                  <a:schemeClr val="accent1"/>
                </a:solidFill>
                <a:ea typeface="+mj-ea"/>
                <a:cs typeface="+mj-cs"/>
                <a:sym typeface="IBM Plex Sans Light"/>
              </a:rPr>
              <a:t> addons:</a:t>
            </a:r>
            <a:r>
              <a:rPr lang="en-US" kern="0" dirty="0">
                <a:solidFill>
                  <a:srgbClr val="000000"/>
                </a:solidFill>
                <a:ea typeface="+mj-ea"/>
                <a:cs typeface="+mj-cs"/>
                <a:sym typeface="IBM Plex Sans Light"/>
              </a:rPr>
              <a:t> large-scale eigenvalue estimation</a:t>
            </a:r>
          </a:p>
          <a:p>
            <a:pPr marL="285750" indent="-285750" algn="l" defTabSz="2438400">
              <a:spcBef>
                <a:spcPts val="2900"/>
              </a:spcBef>
              <a:buSzPct val="100000"/>
              <a:buFont typeface="Arial" panose="020B0604020202020204" pitchFamily="34" charset="0"/>
              <a:buChar char="•"/>
            </a:pPr>
            <a:r>
              <a:rPr lang="en-US" i="1" kern="0" dirty="0">
                <a:solidFill>
                  <a:srgbClr val="000000"/>
                </a:solidFill>
                <a:ea typeface="+mj-ea"/>
                <a:cs typeface="+mj-cs"/>
                <a:sym typeface="IBM Plex Sans Light"/>
              </a:rPr>
              <a:t>Example: Molecular ground state estimation with Sample-based Quantum Diagonalization (SQD)</a:t>
            </a:r>
          </a:p>
        </p:txBody>
      </p:sp>
    </p:spTree>
    <p:extLst>
      <p:ext uri="{BB962C8B-B14F-4D97-AF65-F5344CB8AC3E}">
        <p14:creationId xmlns:p14="http://schemas.microsoft.com/office/powerpoint/2010/main" val="4257637342"/>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4CFDCEAB-884D-B080-7E00-A65887F9CA86}"/>
              </a:ext>
            </a:extLst>
          </p:cNvPr>
          <p:cNvSpPr>
            <a:spLocks noGrp="1"/>
          </p:cNvSpPr>
          <p:nvPr>
            <p:ph type="sldNum" sz="quarter" idx="4294967295"/>
          </p:nvPr>
        </p:nvSpPr>
        <p:spPr>
          <a:xfrm>
            <a:off x="11879771" y="6484192"/>
            <a:ext cx="121828" cy="123111"/>
          </a:xfrm>
        </p:spPr>
        <p:txBody>
          <a:bodyPr/>
          <a:lstStyle/>
          <a:p>
            <a:fld id="{86CB4B4D-7CA3-9044-876B-883B54F8677D}" type="slidenum">
              <a:rPr lang="en-US" smtClean="0"/>
              <a:pPr/>
              <a:t>20</a:t>
            </a:fld>
            <a:endParaRPr lang="en-US"/>
          </a:p>
        </p:txBody>
      </p:sp>
      <p:sp>
        <p:nvSpPr>
          <p:cNvPr id="10" name="Text Placeholder 9">
            <a:extLst>
              <a:ext uri="{FF2B5EF4-FFF2-40B4-BE49-F238E27FC236}">
                <a16:creationId xmlns:a16="http://schemas.microsoft.com/office/drawing/2014/main" id="{0057853B-EB12-B359-BDBE-00901FDE2332}"/>
              </a:ext>
            </a:extLst>
          </p:cNvPr>
          <p:cNvSpPr>
            <a:spLocks noGrp="1"/>
          </p:cNvSpPr>
          <p:nvPr>
            <p:ph type="body" sz="quarter" idx="13"/>
          </p:nvPr>
        </p:nvSpPr>
        <p:spPr>
          <a:xfrm>
            <a:off x="403985" y="957252"/>
            <a:ext cx="3522735" cy="4138131"/>
          </a:xfrm>
        </p:spPr>
        <p:txBody>
          <a:bodyPr lIns="0" tIns="0" rIns="0" bIns="0" anchor="t"/>
          <a:lstStyle/>
          <a:p>
            <a:r>
              <a:rPr lang="en-US" sz="2000" dirty="0"/>
              <a:t>To run a circuit on quantum hardware:</a:t>
            </a:r>
          </a:p>
          <a:p>
            <a:endParaRPr lang="en-US" sz="2000" dirty="0"/>
          </a:p>
          <a:p>
            <a:pPr marL="257124" indent="-257124">
              <a:buFont typeface="+mj-lt"/>
              <a:buAutoNum type="arabicPeriod"/>
            </a:pPr>
            <a:r>
              <a:rPr lang="en-US" sz="2000" dirty="0"/>
              <a:t>Initialize the </a:t>
            </a:r>
            <a:r>
              <a:rPr lang="en-US" sz="2000" dirty="0" err="1"/>
              <a:t>Qiskit</a:t>
            </a:r>
            <a:r>
              <a:rPr lang="en-US" sz="2000" dirty="0"/>
              <a:t> Runtime service</a:t>
            </a:r>
          </a:p>
          <a:p>
            <a:pPr marL="257124" indent="-257124">
              <a:buFont typeface="+mj-lt"/>
              <a:buAutoNum type="arabicPeriod"/>
            </a:pPr>
            <a:r>
              <a:rPr lang="en-US" sz="2000" dirty="0"/>
              <a:t>Choose a hardware backend</a:t>
            </a:r>
          </a:p>
          <a:p>
            <a:pPr marL="257124" indent="-257124">
              <a:buFont typeface="+mj-lt"/>
              <a:buAutoNum type="arabicPeriod"/>
            </a:pPr>
            <a:r>
              <a:rPr lang="en-US" sz="2000" dirty="0"/>
              <a:t>Initialize a </a:t>
            </a:r>
            <a:r>
              <a:rPr lang="en-US" sz="2000" dirty="0" err="1"/>
              <a:t>Qiskit</a:t>
            </a:r>
            <a:r>
              <a:rPr lang="en-US" sz="2000" dirty="0"/>
              <a:t> Runtime primitive with your chosen backend</a:t>
            </a:r>
          </a:p>
          <a:p>
            <a:pPr marL="257124" indent="-257124">
              <a:buFont typeface="+mj-lt"/>
              <a:buAutoNum type="arabicPeriod"/>
            </a:pPr>
            <a:r>
              <a:rPr lang="en-US" sz="2000" dirty="0"/>
              <a:t>Invoke the primitive with your circuit</a:t>
            </a:r>
          </a:p>
        </p:txBody>
      </p:sp>
      <p:sp>
        <p:nvSpPr>
          <p:cNvPr id="2" name="Footer Placeholder 7">
            <a:extLst>
              <a:ext uri="{FF2B5EF4-FFF2-40B4-BE49-F238E27FC236}">
                <a16:creationId xmlns:a16="http://schemas.microsoft.com/office/drawing/2014/main" id="{253DBBBD-02FA-1EBB-F06C-E46A14CD57B0}"/>
              </a:ext>
            </a:extLst>
          </p:cNvPr>
          <p:cNvSpPr txBox="1">
            <a:spLocks/>
          </p:cNvSpPr>
          <p:nvPr/>
        </p:nvSpPr>
        <p:spPr>
          <a:xfrm>
            <a:off x="284125" y="6402118"/>
            <a:ext cx="2477765" cy="1905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kern="0"/>
              <a:t>IBM Quantum | </a:t>
            </a:r>
            <a:r>
              <a:rPr lang="en-US" sz="800"/>
              <a:t>@ 2024 IBM Corporation</a:t>
            </a:r>
            <a:endParaRPr lang="en-US" sz="800" dirty="0"/>
          </a:p>
        </p:txBody>
      </p:sp>
      <p:pic>
        <p:nvPicPr>
          <p:cNvPr id="3" name="Picture 2">
            <a:extLst>
              <a:ext uri="{FF2B5EF4-FFF2-40B4-BE49-F238E27FC236}">
                <a16:creationId xmlns:a16="http://schemas.microsoft.com/office/drawing/2014/main" id="{A4E0ED7D-4BA0-17B1-D3D9-CC7F59ABD0EF}"/>
              </a:ext>
            </a:extLst>
          </p:cNvPr>
          <p:cNvPicPr>
            <a:picLocks noChangeAspect="1"/>
          </p:cNvPicPr>
          <p:nvPr/>
        </p:nvPicPr>
        <p:blipFill>
          <a:blip r:embed="rId3"/>
          <a:stretch>
            <a:fillRect/>
          </a:stretch>
        </p:blipFill>
        <p:spPr>
          <a:xfrm>
            <a:off x="4258508" y="1629742"/>
            <a:ext cx="7772400" cy="4478007"/>
          </a:xfrm>
          <a:prstGeom prst="rect">
            <a:avLst/>
          </a:prstGeom>
        </p:spPr>
      </p:pic>
    </p:spTree>
    <p:extLst>
      <p:ext uri="{BB962C8B-B14F-4D97-AF65-F5344CB8AC3E}">
        <p14:creationId xmlns:p14="http://schemas.microsoft.com/office/powerpoint/2010/main" val="86691824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32CF2D3-2A23-B85D-E80C-34435090EE9A}"/>
              </a:ext>
            </a:extLst>
          </p:cNvPr>
          <p:cNvPicPr>
            <a:picLocks noChangeAspect="1"/>
          </p:cNvPicPr>
          <p:nvPr/>
        </p:nvPicPr>
        <p:blipFill>
          <a:blip r:embed="rId3"/>
          <a:stretch>
            <a:fillRect/>
          </a:stretch>
        </p:blipFill>
        <p:spPr>
          <a:xfrm>
            <a:off x="4088679" y="700903"/>
            <a:ext cx="7772400" cy="5365717"/>
          </a:xfrm>
          <a:prstGeom prst="rect">
            <a:avLst/>
          </a:prstGeom>
        </p:spPr>
      </p:pic>
      <p:sp>
        <p:nvSpPr>
          <p:cNvPr id="6" name="Slide Number Placeholder 5">
            <a:extLst>
              <a:ext uri="{FF2B5EF4-FFF2-40B4-BE49-F238E27FC236}">
                <a16:creationId xmlns:a16="http://schemas.microsoft.com/office/drawing/2014/main" id="{4CFDCEAB-884D-B080-7E00-A65887F9CA86}"/>
              </a:ext>
            </a:extLst>
          </p:cNvPr>
          <p:cNvSpPr>
            <a:spLocks noGrp="1"/>
          </p:cNvSpPr>
          <p:nvPr>
            <p:ph type="sldNum" sz="quarter" idx="4294967295"/>
          </p:nvPr>
        </p:nvSpPr>
        <p:spPr>
          <a:xfrm>
            <a:off x="11901034" y="6477721"/>
            <a:ext cx="121828" cy="123111"/>
          </a:xfrm>
        </p:spPr>
        <p:txBody>
          <a:bodyPr/>
          <a:lstStyle/>
          <a:p>
            <a:fld id="{86CB4B4D-7CA3-9044-876B-883B54F8677D}" type="slidenum">
              <a:rPr lang="en-US" smtClean="0"/>
              <a:pPr/>
              <a:t>21</a:t>
            </a:fld>
            <a:endParaRPr lang="en-US"/>
          </a:p>
        </p:txBody>
      </p:sp>
      <p:sp>
        <p:nvSpPr>
          <p:cNvPr id="10" name="Text Placeholder 9">
            <a:extLst>
              <a:ext uri="{FF2B5EF4-FFF2-40B4-BE49-F238E27FC236}">
                <a16:creationId xmlns:a16="http://schemas.microsoft.com/office/drawing/2014/main" id="{0057853B-EB12-B359-BDBE-00901FDE2332}"/>
              </a:ext>
            </a:extLst>
          </p:cNvPr>
          <p:cNvSpPr>
            <a:spLocks noGrp="1"/>
          </p:cNvSpPr>
          <p:nvPr>
            <p:ph type="body" sz="quarter" idx="13"/>
          </p:nvPr>
        </p:nvSpPr>
        <p:spPr>
          <a:xfrm>
            <a:off x="532007" y="762836"/>
            <a:ext cx="3422790" cy="3660178"/>
          </a:xfrm>
        </p:spPr>
        <p:txBody>
          <a:bodyPr lIns="0" tIns="0" rIns="0" bIns="0" anchor="t"/>
          <a:lstStyle/>
          <a:p>
            <a:endParaRPr lang="en-US" sz="1800" dirty="0"/>
          </a:p>
          <a:p>
            <a:r>
              <a:rPr lang="en-US" sz="1800" dirty="0"/>
              <a:t>The input to the Estimator primitive is a list of </a:t>
            </a:r>
            <a:r>
              <a:rPr lang="en-US" sz="1800" i="1" dirty="0"/>
              <a:t>primitive unified blocs (PUBs). </a:t>
            </a:r>
            <a:r>
              <a:rPr lang="en-US" sz="1800" dirty="0"/>
              <a:t>Each PUB consists of:</a:t>
            </a:r>
          </a:p>
          <a:p>
            <a:endParaRPr lang="en-US" sz="1800" dirty="0"/>
          </a:p>
          <a:p>
            <a:pPr marL="228554" indent="-228554">
              <a:buFont typeface="Arial"/>
              <a:buChar char="•"/>
            </a:pPr>
            <a:r>
              <a:rPr lang="en-US" sz="1800" dirty="0"/>
              <a:t>A single circuit without measurements</a:t>
            </a:r>
          </a:p>
          <a:p>
            <a:pPr marL="228554" indent="-228554">
              <a:buFont typeface="Arial"/>
              <a:buChar char="•"/>
            </a:pPr>
            <a:r>
              <a:rPr lang="en-US" sz="1800" dirty="0"/>
              <a:t>One or more observables</a:t>
            </a:r>
          </a:p>
          <a:p>
            <a:pPr marL="228554" indent="-228554">
              <a:buFont typeface="Arial"/>
              <a:buChar char="•"/>
            </a:pPr>
            <a:r>
              <a:rPr lang="en-US" sz="1800" dirty="0"/>
              <a:t>(Optional) One or more parameter values</a:t>
            </a:r>
          </a:p>
        </p:txBody>
      </p:sp>
      <p:sp>
        <p:nvSpPr>
          <p:cNvPr id="4" name="Footer Placeholder 7">
            <a:extLst>
              <a:ext uri="{FF2B5EF4-FFF2-40B4-BE49-F238E27FC236}">
                <a16:creationId xmlns:a16="http://schemas.microsoft.com/office/drawing/2014/main" id="{8F400FAE-5DC2-643B-80C3-9896BBBD6AAE}"/>
              </a:ext>
            </a:extLst>
          </p:cNvPr>
          <p:cNvSpPr txBox="1">
            <a:spLocks/>
          </p:cNvSpPr>
          <p:nvPr/>
        </p:nvSpPr>
        <p:spPr>
          <a:xfrm>
            <a:off x="284125" y="6402118"/>
            <a:ext cx="2477765" cy="1905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kern="0"/>
              <a:t>IBM Quantum | </a:t>
            </a:r>
            <a:r>
              <a:rPr lang="en-US" sz="800"/>
              <a:t>@ 2024 IBM Corporation</a:t>
            </a:r>
            <a:endParaRPr lang="en-US" sz="800" dirty="0"/>
          </a:p>
        </p:txBody>
      </p:sp>
      <p:sp>
        <p:nvSpPr>
          <p:cNvPr id="9" name="Rectangle 8">
            <a:extLst>
              <a:ext uri="{FF2B5EF4-FFF2-40B4-BE49-F238E27FC236}">
                <a16:creationId xmlns:a16="http://schemas.microsoft.com/office/drawing/2014/main" id="{35A16922-FC6D-F683-85F9-37FCB8B65D4E}"/>
              </a:ext>
            </a:extLst>
          </p:cNvPr>
          <p:cNvSpPr/>
          <p:nvPr/>
        </p:nvSpPr>
        <p:spPr bwMode="auto">
          <a:xfrm>
            <a:off x="4521084" y="3697357"/>
            <a:ext cx="2324989" cy="206733"/>
          </a:xfrm>
          <a:prstGeom prst="rect">
            <a:avLst/>
          </a:prstGeom>
          <a:noFill/>
          <a:ln w="28575">
            <a:solidFill>
              <a:schemeClr val="accent6">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1" name="Rectangle 10">
            <a:extLst>
              <a:ext uri="{FF2B5EF4-FFF2-40B4-BE49-F238E27FC236}">
                <a16:creationId xmlns:a16="http://schemas.microsoft.com/office/drawing/2014/main" id="{2857DE19-B060-D1DE-14FE-AD3173D7D144}"/>
              </a:ext>
            </a:extLst>
          </p:cNvPr>
          <p:cNvSpPr/>
          <p:nvPr/>
        </p:nvSpPr>
        <p:spPr bwMode="auto">
          <a:xfrm>
            <a:off x="4547776" y="4402442"/>
            <a:ext cx="5153341" cy="187725"/>
          </a:xfrm>
          <a:prstGeom prst="rect">
            <a:avLst/>
          </a:prstGeom>
          <a:noFill/>
          <a:ln w="28575">
            <a:solidFill>
              <a:schemeClr val="accent6">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Tree>
    <p:extLst>
      <p:ext uri="{BB962C8B-B14F-4D97-AF65-F5344CB8AC3E}">
        <p14:creationId xmlns:p14="http://schemas.microsoft.com/office/powerpoint/2010/main" val="196604472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FEF969E-C129-30FB-AA3B-C0DEF7387E64}"/>
              </a:ext>
            </a:extLst>
          </p:cNvPr>
          <p:cNvSpPr/>
          <p:nvPr/>
        </p:nvSpPr>
        <p:spPr bwMode="auto">
          <a:xfrm flipH="1">
            <a:off x="0" y="447"/>
            <a:ext cx="3047604" cy="6857107"/>
          </a:xfrm>
          <a:prstGeom prst="rect">
            <a:avLst/>
          </a:prstGeom>
          <a:solidFill>
            <a:srgbClr val="F4F4F4"/>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RO" sz="700" dirty="0">
              <a:solidFill>
                <a:schemeClr val="bg1"/>
              </a:solidFill>
            </a:endParaRPr>
          </a:p>
        </p:txBody>
      </p:sp>
      <p:sp>
        <p:nvSpPr>
          <p:cNvPr id="4" name="Text Placeholder 3">
            <a:extLst>
              <a:ext uri="{FF2B5EF4-FFF2-40B4-BE49-F238E27FC236}">
                <a16:creationId xmlns:a16="http://schemas.microsoft.com/office/drawing/2014/main" id="{1F9B9B64-831E-004E-34DC-0F81C20C4701}"/>
              </a:ext>
            </a:extLst>
          </p:cNvPr>
          <p:cNvSpPr>
            <a:spLocks noGrp="1"/>
          </p:cNvSpPr>
          <p:nvPr>
            <p:ph type="body" sz="quarter" idx="11"/>
          </p:nvPr>
        </p:nvSpPr>
        <p:spPr>
          <a:xfrm>
            <a:off x="287999" y="1714723"/>
            <a:ext cx="2230939" cy="4285692"/>
          </a:xfrm>
        </p:spPr>
        <p:txBody>
          <a:bodyPr lIns="0" tIns="0" rIns="0" bIns="0" anchor="t"/>
          <a:lstStyle/>
          <a:p>
            <a:pPr>
              <a:lnSpc>
                <a:spcPct val="100000"/>
              </a:lnSpc>
            </a:pPr>
            <a:r>
              <a:rPr lang="en-GB" sz="2699" dirty="0">
                <a:latin typeface="IBM Plex Sans Light"/>
              </a:rPr>
              <a:t>You can customize </a:t>
            </a:r>
            <a:r>
              <a:rPr lang="en-GB" sz="2699" dirty="0" err="1">
                <a:latin typeface="IBM Plex Sans Light"/>
              </a:rPr>
              <a:t>Qiskit</a:t>
            </a:r>
            <a:r>
              <a:rPr lang="en-GB" sz="2699" dirty="0">
                <a:latin typeface="IBM Plex Sans Light"/>
              </a:rPr>
              <a:t> Runtime </a:t>
            </a:r>
            <a:r>
              <a:rPr lang="en-GB" sz="2699" dirty="0" err="1">
                <a:latin typeface="IBM Plex Sans Light"/>
              </a:rPr>
              <a:t>behavior</a:t>
            </a:r>
            <a:endParaRPr lang="en-GB" sz="2699" dirty="0">
              <a:latin typeface="IBM Plex Sans Light"/>
            </a:endParaRPr>
          </a:p>
        </p:txBody>
      </p:sp>
      <p:sp>
        <p:nvSpPr>
          <p:cNvPr id="5" name="Text Placeholder 4">
            <a:extLst>
              <a:ext uri="{FF2B5EF4-FFF2-40B4-BE49-F238E27FC236}">
                <a16:creationId xmlns:a16="http://schemas.microsoft.com/office/drawing/2014/main" id="{350D1E70-8532-FF51-2AE2-4D02DAECD50D}"/>
              </a:ext>
            </a:extLst>
          </p:cNvPr>
          <p:cNvSpPr>
            <a:spLocks noGrp="1"/>
          </p:cNvSpPr>
          <p:nvPr>
            <p:ph type="body" sz="quarter" idx="12"/>
          </p:nvPr>
        </p:nvSpPr>
        <p:spPr>
          <a:xfrm>
            <a:off x="3318375" y="531454"/>
            <a:ext cx="2366945" cy="5314258"/>
          </a:xfrm>
        </p:spPr>
        <p:txBody>
          <a:bodyPr lIns="0" tIns="0" rIns="0" bIns="0" anchor="t"/>
          <a:lstStyle/>
          <a:p>
            <a:pPr>
              <a:lnSpc>
                <a:spcPct val="100000"/>
              </a:lnSpc>
            </a:pPr>
            <a:r>
              <a:rPr lang="en-GB" sz="2999" dirty="0">
                <a:latin typeface="IBM Plex Sans Light"/>
              </a:rPr>
              <a:t>Shots</a:t>
            </a:r>
            <a:endParaRPr lang="en-GB" sz="1400" dirty="0">
              <a:latin typeface="IBM Plex Sans Light" panose="020B0403050203000203" pitchFamily="34" charset="0"/>
            </a:endParaRPr>
          </a:p>
          <a:p>
            <a:pPr>
              <a:lnSpc>
                <a:spcPct val="100000"/>
              </a:lnSpc>
            </a:pPr>
            <a:endParaRPr lang="en-GB" sz="1400" dirty="0">
              <a:latin typeface="IBM Plex Sans Light" panose="020B0403050203000203" pitchFamily="34" charset="0"/>
            </a:endParaRPr>
          </a:p>
          <a:p>
            <a:r>
              <a:rPr lang="en-GB" sz="1600" dirty="0">
                <a:latin typeface="IBM Plex Sans Light"/>
              </a:rPr>
              <a:t>The number of measurements. </a:t>
            </a:r>
          </a:p>
          <a:p>
            <a:endParaRPr lang="en-GB" sz="1600" dirty="0">
              <a:latin typeface="IBM Plex Sans Light"/>
            </a:endParaRPr>
          </a:p>
          <a:p>
            <a:r>
              <a:rPr lang="en-GB" sz="1600" dirty="0">
                <a:latin typeface="IBM Plex Sans Light"/>
              </a:rPr>
              <a:t>More shots reduce statistical error but increase running time.</a:t>
            </a:r>
          </a:p>
        </p:txBody>
      </p:sp>
      <p:sp>
        <p:nvSpPr>
          <p:cNvPr id="23" name="Slide Number Placeholder 7">
            <a:extLst>
              <a:ext uri="{FF2B5EF4-FFF2-40B4-BE49-F238E27FC236}">
                <a16:creationId xmlns:a16="http://schemas.microsoft.com/office/drawing/2014/main" id="{AC850ADB-230C-329B-2B03-1948043FBD08}"/>
              </a:ext>
            </a:extLst>
          </p:cNvPr>
          <p:cNvSpPr>
            <a:spLocks noGrp="1"/>
          </p:cNvSpPr>
          <p:nvPr>
            <p:ph type="sldNum" sz="quarter" idx="4"/>
          </p:nvPr>
        </p:nvSpPr>
        <p:spPr>
          <a:xfrm>
            <a:off x="11782872" y="6469419"/>
            <a:ext cx="121828" cy="123111"/>
          </a:xfrm>
        </p:spPr>
        <p:txBody>
          <a:bodyPr/>
          <a:lstStyle/>
          <a:p>
            <a:fld id="{59395FB3-9C97-154F-86B2-7E381B951268}" type="slidenum">
              <a:rPr lang="en-US" dirty="0" smtClean="0"/>
              <a:pPr/>
              <a:t>22</a:t>
            </a:fld>
            <a:endParaRPr lang="en-US" dirty="0"/>
          </a:p>
        </p:txBody>
      </p:sp>
      <p:cxnSp>
        <p:nvCxnSpPr>
          <p:cNvPr id="8" name="Straight Connector 7">
            <a:extLst>
              <a:ext uri="{FF2B5EF4-FFF2-40B4-BE49-F238E27FC236}">
                <a16:creationId xmlns:a16="http://schemas.microsoft.com/office/drawing/2014/main" id="{1BA7334C-DCBF-DF5C-F656-9960C8095B5D}"/>
              </a:ext>
            </a:extLst>
          </p:cNvPr>
          <p:cNvCxnSpPr>
            <a:cxnSpLocks/>
          </p:cNvCxnSpPr>
          <p:nvPr/>
        </p:nvCxnSpPr>
        <p:spPr bwMode="auto">
          <a:xfrm flipV="1">
            <a:off x="6095207" y="514729"/>
            <a:ext cx="793" cy="548568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Text Placeholder 13">
            <a:extLst>
              <a:ext uri="{FF2B5EF4-FFF2-40B4-BE49-F238E27FC236}">
                <a16:creationId xmlns:a16="http://schemas.microsoft.com/office/drawing/2014/main" id="{0EAF2E5F-3052-0F5E-7BAD-F5EB0B5BE235}"/>
              </a:ext>
            </a:extLst>
          </p:cNvPr>
          <p:cNvSpPr>
            <a:spLocks noGrp="1"/>
          </p:cNvSpPr>
          <p:nvPr>
            <p:ph type="body" sz="quarter" idx="13"/>
          </p:nvPr>
        </p:nvSpPr>
        <p:spPr>
          <a:xfrm>
            <a:off x="9427824" y="514729"/>
            <a:ext cx="2476178" cy="5314258"/>
          </a:xfrm>
        </p:spPr>
        <p:txBody>
          <a:bodyPr lIns="0" tIns="0" rIns="0" bIns="0" anchor="t"/>
          <a:lstStyle/>
          <a:p>
            <a:r>
              <a:rPr lang="en-US" sz="2999" dirty="0">
                <a:latin typeface="IBM Plex Sans Light"/>
              </a:rPr>
              <a:t>Error mitigation </a:t>
            </a:r>
          </a:p>
          <a:p>
            <a:endParaRPr lang="en-US" sz="1400" dirty="0">
              <a:latin typeface="IBM Plex Sans Light"/>
            </a:endParaRPr>
          </a:p>
          <a:p>
            <a:r>
              <a:rPr lang="en-US" sz="1600" dirty="0">
                <a:latin typeface="IBM Plex Sans Light"/>
              </a:rPr>
              <a:t>Reduce the effects of device noise after execution.</a:t>
            </a:r>
          </a:p>
          <a:p>
            <a:endParaRPr lang="en-US" sz="1600" dirty="0">
              <a:latin typeface="IBM Plex Sans Light"/>
            </a:endParaRPr>
          </a:p>
          <a:p>
            <a:pPr marL="228554" indent="-228554">
              <a:buFont typeface="Arial" panose="020B0604020202020204" pitchFamily="34" charset="0"/>
              <a:buChar char="•"/>
            </a:pPr>
            <a:r>
              <a:rPr lang="en-US" sz="1400" dirty="0">
                <a:solidFill>
                  <a:srgbClr val="343A3F"/>
                </a:solidFill>
                <a:highlight>
                  <a:srgbClr val="FFFFFF"/>
                </a:highlight>
              </a:rPr>
              <a:t>Twirled Readout Error </a:t>
            </a:r>
            <a:r>
              <a:rPr lang="en-US" sz="1400" dirty="0" err="1">
                <a:solidFill>
                  <a:srgbClr val="343A3F"/>
                </a:solidFill>
                <a:highlight>
                  <a:srgbClr val="FFFFFF"/>
                </a:highlight>
              </a:rPr>
              <a:t>eXtinction</a:t>
            </a:r>
            <a:r>
              <a:rPr lang="en-US" sz="1400" dirty="0">
                <a:solidFill>
                  <a:srgbClr val="343A3F"/>
                </a:solidFill>
                <a:highlight>
                  <a:srgbClr val="FFFFFF"/>
                </a:highlight>
              </a:rPr>
              <a:t> (TREX) measurement twirling</a:t>
            </a:r>
          </a:p>
          <a:p>
            <a:pPr marL="228554" indent="-228554">
              <a:buFont typeface="Arial" panose="020B0604020202020204" pitchFamily="34" charset="0"/>
              <a:buChar char="•"/>
            </a:pPr>
            <a:r>
              <a:rPr lang="en-US" sz="1400" dirty="0">
                <a:solidFill>
                  <a:srgbClr val="343A3F"/>
                </a:solidFill>
                <a:highlight>
                  <a:srgbClr val="FFFFFF"/>
                </a:highlight>
              </a:rPr>
              <a:t>Zero Noise Extrapolation (ZNE)</a:t>
            </a:r>
          </a:p>
          <a:p>
            <a:endParaRPr lang="en-US" sz="1600" dirty="0">
              <a:latin typeface="IBM Plex Sans Light"/>
            </a:endParaRPr>
          </a:p>
          <a:p>
            <a:r>
              <a:rPr lang="en-US" sz="1600" dirty="0">
                <a:latin typeface="IBM Plex Sans Light"/>
              </a:rPr>
              <a:t>Downside: computational overhead</a:t>
            </a:r>
          </a:p>
        </p:txBody>
      </p:sp>
      <p:cxnSp>
        <p:nvCxnSpPr>
          <p:cNvPr id="10" name="Straight Connector 9">
            <a:extLst>
              <a:ext uri="{FF2B5EF4-FFF2-40B4-BE49-F238E27FC236}">
                <a16:creationId xmlns:a16="http://schemas.microsoft.com/office/drawing/2014/main" id="{BFE65D73-7283-CE79-8AD6-65941681E51B}"/>
              </a:ext>
            </a:extLst>
          </p:cNvPr>
          <p:cNvCxnSpPr>
            <a:cxnSpLocks/>
          </p:cNvCxnSpPr>
          <p:nvPr/>
        </p:nvCxnSpPr>
        <p:spPr bwMode="auto">
          <a:xfrm flipV="1">
            <a:off x="9142017" y="514729"/>
            <a:ext cx="793" cy="548568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3">
            <a:extLst>
              <a:ext uri="{FF2B5EF4-FFF2-40B4-BE49-F238E27FC236}">
                <a16:creationId xmlns:a16="http://schemas.microsoft.com/office/drawing/2014/main" id="{FD6243A5-D907-67DC-C4BC-D314B806856F}"/>
              </a:ext>
            </a:extLst>
          </p:cNvPr>
          <p:cNvSpPr txBox="1">
            <a:spLocks/>
          </p:cNvSpPr>
          <p:nvPr/>
        </p:nvSpPr>
        <p:spPr>
          <a:xfrm>
            <a:off x="6366771" y="531454"/>
            <a:ext cx="2476178" cy="5314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2000" b="0" i="0" u="none" strike="noStrike" cap="none" spc="0" baseline="0">
                <a:solidFill>
                  <a:schemeClr val="tx1"/>
                </a:solidFill>
                <a:uFillTx/>
                <a:latin typeface="IBM Plex Sans" panose="020B0503050203000203" pitchFamily="34" charset="0"/>
                <a:ea typeface="+mj-ea"/>
                <a:cs typeface="+mj-cs"/>
                <a:sym typeface="IBM Plex Sans Light"/>
              </a:defRPr>
            </a:lvl1pPr>
            <a:lvl2pPr marL="182880" marR="0" indent="-182880" algn="l" defTabSz="2438400" rtl="0" eaLnBrk="1" latinLnBrk="0" hangingPunct="1">
              <a:lnSpc>
                <a:spcPct val="110000"/>
              </a:lnSpc>
              <a:spcBef>
                <a:spcPts val="0"/>
              </a:spcBef>
              <a:spcAft>
                <a:spcPts val="0"/>
              </a:spcAft>
              <a:buClrTx/>
              <a:buSzPct val="100000"/>
              <a:buFontTx/>
              <a:buChar char="–"/>
              <a:tabLst/>
              <a:defRPr sz="2000" b="0" i="0" u="none" strike="noStrike" cap="none" spc="0" baseline="0">
                <a:solidFill>
                  <a:schemeClr val="tx1"/>
                </a:solidFill>
                <a:uFillTx/>
                <a:latin typeface="IBM Plex Sans" panose="020B0503050203000203" pitchFamily="34" charset="0"/>
                <a:ea typeface="+mj-ea"/>
                <a:cs typeface="+mj-cs"/>
                <a:sym typeface="IBM Plex Sans Light"/>
              </a:defRPr>
            </a:lvl2pPr>
            <a:lvl3pPr marL="365760" marR="0" indent="-182880" algn="l" defTabSz="2438400" rtl="0" eaLnBrk="1" latinLnBrk="0" hangingPunct="1">
              <a:lnSpc>
                <a:spcPct val="110000"/>
              </a:lnSpc>
              <a:spcBef>
                <a:spcPts val="0"/>
              </a:spcBef>
              <a:spcAft>
                <a:spcPts val="0"/>
              </a:spcAft>
              <a:buClrTx/>
              <a:buSzPct val="100000"/>
              <a:buFontTx/>
              <a:buChar char="•"/>
              <a:tabLst/>
              <a:defRPr sz="2000" b="0" i="0" u="none" strike="noStrike" cap="none" spc="0" baseline="0">
                <a:solidFill>
                  <a:schemeClr val="tx1"/>
                </a:solidFill>
                <a:uFillTx/>
                <a:latin typeface="IBM Plex Sans" panose="020B0503050203000203" pitchFamily="34" charset="0"/>
                <a:ea typeface="+mj-ea"/>
                <a:cs typeface="+mj-cs"/>
                <a:sym typeface="IBM Plex Sans Light"/>
              </a:defRPr>
            </a:lvl3pPr>
            <a:lvl4pPr marL="548640" marR="0" indent="-182880" algn="l" defTabSz="2438400" rtl="0" eaLnBrk="1" latinLnBrk="0" hangingPunct="1">
              <a:lnSpc>
                <a:spcPct val="110000"/>
              </a:lnSpc>
              <a:spcBef>
                <a:spcPts val="0"/>
              </a:spcBef>
              <a:spcAft>
                <a:spcPts val="0"/>
              </a:spcAft>
              <a:buClrTx/>
              <a:buSzPct val="100000"/>
              <a:buFontTx/>
              <a:buChar char="–"/>
              <a:tabLst/>
              <a:defRPr sz="2000" b="0" i="0" u="none" strike="noStrike" cap="none" spc="0" baseline="0">
                <a:solidFill>
                  <a:schemeClr val="tx1"/>
                </a:solidFill>
                <a:uFillTx/>
                <a:latin typeface="IBM Plex Sans" panose="020B0503050203000203" pitchFamily="34" charset="0"/>
                <a:ea typeface="+mj-ea"/>
                <a:cs typeface="+mj-cs"/>
                <a:sym typeface="IBM Plex Sans Light"/>
              </a:defRPr>
            </a:lvl4pPr>
            <a:lvl5pPr marL="1143000" marR="0" indent="-457200" algn="l" defTabSz="2438400" rtl="0" eaLnBrk="1" latinLnBrk="0" hangingPunct="1">
              <a:lnSpc>
                <a:spcPct val="110000"/>
              </a:lnSpc>
              <a:spcBef>
                <a:spcPts val="0"/>
              </a:spcBef>
              <a:spcAft>
                <a:spcPts val="0"/>
              </a:spcAft>
              <a:buClrTx/>
              <a:buSzPct val="100000"/>
              <a:buFont typeface="Arial" panose="020B0604020202020204" pitchFamily="34" charset="0"/>
              <a:buChar char="•"/>
              <a:tabLst/>
              <a:defRPr sz="2000" b="0" i="0" u="none" strike="noStrike" cap="none" spc="0" baseline="0">
                <a:solidFill>
                  <a:schemeClr val="tx1"/>
                </a:solidFill>
                <a:uFillTx/>
                <a:latin typeface="IBM Plex Sans" panose="020B0503050203000203" pitchFamily="34" charset="0"/>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2999" kern="0" dirty="0">
                <a:latin typeface="IBM Plex Sans Light"/>
              </a:rPr>
              <a:t>Error suppression </a:t>
            </a:r>
          </a:p>
          <a:p>
            <a:endParaRPr lang="en-US" sz="1400" kern="0" dirty="0">
              <a:latin typeface="IBM Plex Sans Light"/>
            </a:endParaRPr>
          </a:p>
          <a:p>
            <a:r>
              <a:rPr lang="en-US" sz="1600" kern="0" dirty="0">
                <a:latin typeface="IBM Plex Sans Light"/>
              </a:rPr>
              <a:t>Use dynamical decoupling to reduce decoherence during execution.</a:t>
            </a:r>
          </a:p>
          <a:p>
            <a:endParaRPr lang="en-US" sz="1600" kern="0" dirty="0">
              <a:latin typeface="IBM Plex Sans Light"/>
            </a:endParaRPr>
          </a:p>
          <a:p>
            <a:r>
              <a:rPr lang="en-US" sz="1600" kern="0" dirty="0">
                <a:latin typeface="IBM Plex Sans Light"/>
              </a:rPr>
              <a:t>Caveat: requires delays between gate executions, so it’s not always possible.</a:t>
            </a:r>
          </a:p>
        </p:txBody>
      </p:sp>
      <p:sp>
        <p:nvSpPr>
          <p:cNvPr id="2" name="Footer Placeholder 7">
            <a:extLst>
              <a:ext uri="{FF2B5EF4-FFF2-40B4-BE49-F238E27FC236}">
                <a16:creationId xmlns:a16="http://schemas.microsoft.com/office/drawing/2014/main" id="{D7FCBA87-0ACE-FF48-F113-03619DDBE879}"/>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spTree>
    <p:extLst>
      <p:ext uri="{BB962C8B-B14F-4D97-AF65-F5344CB8AC3E}">
        <p14:creationId xmlns:p14="http://schemas.microsoft.com/office/powerpoint/2010/main" val="13565532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4">
                                            <p:txEl>
                                              <p:pRg st="5" end="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64A85-3193-B752-E149-57C980D87C28}"/>
              </a:ext>
            </a:extLst>
          </p:cNvPr>
          <p:cNvSpPr>
            <a:spLocks noGrp="1"/>
          </p:cNvSpPr>
          <p:nvPr>
            <p:ph type="title"/>
          </p:nvPr>
        </p:nvSpPr>
        <p:spPr>
          <a:xfrm>
            <a:off x="287999" y="192024"/>
            <a:ext cx="3898776" cy="4342906"/>
          </a:xfrm>
        </p:spPr>
        <p:txBody>
          <a:bodyPr lIns="0" tIns="0" rIns="0" bIns="0" anchor="t"/>
          <a:lstStyle/>
          <a:p>
            <a:r>
              <a:rPr lang="en-US" sz="3150" dirty="0"/>
              <a:t>For a deep dive on error mitigation with </a:t>
            </a:r>
            <a:r>
              <a:rPr lang="en-US" sz="3150" dirty="0" err="1"/>
              <a:t>Qiskit</a:t>
            </a:r>
            <a:r>
              <a:rPr lang="en-US" sz="3150" dirty="0"/>
              <a:t>, check out </a:t>
            </a:r>
            <a:r>
              <a:rPr lang="en-US" sz="3150" b="1" dirty="0">
                <a:solidFill>
                  <a:schemeClr val="accent1"/>
                </a:solidFill>
              </a:rPr>
              <a:t>Tutorial #33 on Thursday!</a:t>
            </a:r>
            <a:endParaRPr lang="en-US" sz="3150" b="1" i="1" dirty="0">
              <a:solidFill>
                <a:schemeClr val="accent1"/>
              </a:solidFill>
            </a:endParaRPr>
          </a:p>
        </p:txBody>
      </p:sp>
      <p:sp>
        <p:nvSpPr>
          <p:cNvPr id="3" name="Text Placeholder 2">
            <a:extLst>
              <a:ext uri="{FF2B5EF4-FFF2-40B4-BE49-F238E27FC236}">
                <a16:creationId xmlns:a16="http://schemas.microsoft.com/office/drawing/2014/main" id="{F00EDE17-BDB5-C61D-BF23-A933594558D0}"/>
              </a:ext>
            </a:extLst>
          </p:cNvPr>
          <p:cNvSpPr>
            <a:spLocks noGrp="1"/>
          </p:cNvSpPr>
          <p:nvPr>
            <p:ph type="body" sz="quarter" idx="10"/>
          </p:nvPr>
        </p:nvSpPr>
        <p:spPr>
          <a:xfrm>
            <a:off x="4328739" y="5934211"/>
            <a:ext cx="7588318" cy="462266"/>
          </a:xfrm>
        </p:spPr>
        <p:txBody>
          <a:bodyPr lIns="0" tIns="0" rIns="0" bIns="0" anchor="t"/>
          <a:lstStyle/>
          <a:p>
            <a:r>
              <a:rPr lang="en-US" sz="2000" dirty="0">
                <a:hlinkClick r:id="rId2"/>
              </a:rPr>
              <a:t>qce.quantum.ieee.org/2024/program/tutorials-abstracts/#tut33</a:t>
            </a:r>
            <a:endParaRPr lang="en-US" sz="2000"/>
          </a:p>
        </p:txBody>
      </p:sp>
      <p:sp>
        <p:nvSpPr>
          <p:cNvPr id="4" name="Footer Placeholder 3">
            <a:extLst>
              <a:ext uri="{FF2B5EF4-FFF2-40B4-BE49-F238E27FC236}">
                <a16:creationId xmlns:a16="http://schemas.microsoft.com/office/drawing/2014/main" id="{DCD4ADA6-D22F-F688-3120-B10D5ED101AD}"/>
              </a:ext>
            </a:extLst>
          </p:cNvPr>
          <p:cNvSpPr>
            <a:spLocks noGrp="1"/>
          </p:cNvSpPr>
          <p:nvPr>
            <p:ph type="ftr" sz="quarter" idx="18"/>
          </p:nvPr>
        </p:nvSpPr>
        <p:spPr/>
        <p:txBody>
          <a:bodyPr/>
          <a:lstStyle/>
          <a:p>
            <a:r>
              <a:rPr lang="en-US"/>
              <a:t>IBM Quantum</a:t>
            </a:r>
            <a:endParaRPr lang="en-US" dirty="0"/>
          </a:p>
        </p:txBody>
      </p:sp>
      <p:sp>
        <p:nvSpPr>
          <p:cNvPr id="5" name="Slide Number Placeholder 4">
            <a:extLst>
              <a:ext uri="{FF2B5EF4-FFF2-40B4-BE49-F238E27FC236}">
                <a16:creationId xmlns:a16="http://schemas.microsoft.com/office/drawing/2014/main" id="{397E9E21-FB03-D274-2F56-740A7090E672}"/>
              </a:ext>
            </a:extLst>
          </p:cNvPr>
          <p:cNvSpPr>
            <a:spLocks noGrp="1"/>
          </p:cNvSpPr>
          <p:nvPr>
            <p:ph type="sldNum" sz="quarter" idx="4"/>
          </p:nvPr>
        </p:nvSpPr>
        <p:spPr/>
        <p:txBody>
          <a:bodyPr/>
          <a:lstStyle/>
          <a:p>
            <a:fld id="{86CB4B4D-7CA3-9044-876B-883B54F8677D}" type="slidenum">
              <a:rPr lang="en-US" smtClean="0"/>
              <a:pPr/>
              <a:t>23</a:t>
            </a:fld>
            <a:endParaRPr lang="en-US" dirty="0"/>
          </a:p>
        </p:txBody>
      </p:sp>
      <p:pic>
        <p:nvPicPr>
          <p:cNvPr id="9" name="Picture 8">
            <a:extLst>
              <a:ext uri="{FF2B5EF4-FFF2-40B4-BE49-F238E27FC236}">
                <a16:creationId xmlns:a16="http://schemas.microsoft.com/office/drawing/2014/main" id="{C6E6A195-9CD6-4AB3-28ED-563F77EE8B8F}"/>
              </a:ext>
            </a:extLst>
          </p:cNvPr>
          <p:cNvPicPr>
            <a:picLocks noChangeAspect="1"/>
          </p:cNvPicPr>
          <p:nvPr/>
        </p:nvPicPr>
        <p:blipFill>
          <a:blip r:embed="rId3"/>
          <a:stretch>
            <a:fillRect/>
          </a:stretch>
        </p:blipFill>
        <p:spPr>
          <a:xfrm>
            <a:off x="4801072" y="818280"/>
            <a:ext cx="6647396" cy="4900762"/>
          </a:xfrm>
          <a:prstGeom prst="rect">
            <a:avLst/>
          </a:prstGeom>
          <a:ln>
            <a:solidFill>
              <a:srgbClr val="4472C4"/>
            </a:solidFill>
          </a:ln>
        </p:spPr>
      </p:pic>
    </p:spTree>
    <p:extLst>
      <p:ext uri="{BB962C8B-B14F-4D97-AF65-F5344CB8AC3E}">
        <p14:creationId xmlns:p14="http://schemas.microsoft.com/office/powerpoint/2010/main" val="172287339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247BE-FF1C-59D1-C639-E0DD0F683588}"/>
              </a:ext>
            </a:extLst>
          </p:cNvPr>
          <p:cNvSpPr>
            <a:spLocks noGrp="1"/>
          </p:cNvSpPr>
          <p:nvPr>
            <p:ph type="title"/>
          </p:nvPr>
        </p:nvSpPr>
        <p:spPr>
          <a:xfrm>
            <a:off x="287300" y="210312"/>
            <a:ext cx="10262167" cy="4095750"/>
          </a:xfrm>
        </p:spPr>
        <p:txBody>
          <a:bodyPr/>
          <a:lstStyle/>
          <a:p>
            <a:br>
              <a:rPr lang="en-US" sz="7200" dirty="0">
                <a:latin typeface="IBM Plex Mono" panose="020B0509050203000203" pitchFamily="49" charset="77"/>
              </a:rPr>
            </a:br>
            <a:r>
              <a:rPr lang="en-US" sz="7200" dirty="0">
                <a:latin typeface="IBM Plex Mono" panose="020B0509050203000203" pitchFamily="49" charset="77"/>
              </a:rPr>
              <a:t>Coding example: </a:t>
            </a:r>
            <a:br>
              <a:rPr lang="en-US" sz="7200" dirty="0">
                <a:latin typeface="IBM Plex Mono" panose="020B0509050203000203" pitchFamily="49" charset="77"/>
              </a:rPr>
            </a:br>
            <a:br>
              <a:rPr lang="en-US" sz="7200" dirty="0">
                <a:latin typeface="IBM Plex Mono" panose="020B0509050203000203" pitchFamily="49" charset="77"/>
              </a:rPr>
            </a:br>
            <a:r>
              <a:rPr lang="en-US" sz="6000" dirty="0">
                <a:solidFill>
                  <a:schemeClr val="tx1">
                    <a:lumMod val="50000"/>
                    <a:lumOff val="50000"/>
                  </a:schemeClr>
                </a:solidFill>
                <a:latin typeface="IBM Plex Mono" panose="020B0509050203000203" pitchFamily="49" charset="77"/>
              </a:rPr>
              <a:t>Hamiltonian simulation workflow with </a:t>
            </a:r>
            <a:r>
              <a:rPr lang="en-US" sz="6000" dirty="0">
                <a:solidFill>
                  <a:schemeClr val="accent2"/>
                </a:solidFill>
                <a:latin typeface="IBM Plex Mono" panose="020B0509050203000203" pitchFamily="49" charset="77"/>
              </a:rPr>
              <a:t>Qiskit</a:t>
            </a:r>
          </a:p>
        </p:txBody>
      </p:sp>
      <p:sp>
        <p:nvSpPr>
          <p:cNvPr id="3" name="Footer Placeholder 2">
            <a:extLst>
              <a:ext uri="{FF2B5EF4-FFF2-40B4-BE49-F238E27FC236}">
                <a16:creationId xmlns:a16="http://schemas.microsoft.com/office/drawing/2014/main" id="{0F0896E2-E907-B371-F563-2F46ACF04458}"/>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218A9314-88FA-A89A-2C71-BD36DE3AAB32}"/>
              </a:ext>
            </a:extLst>
          </p:cNvPr>
          <p:cNvSpPr>
            <a:spLocks noGrp="1"/>
          </p:cNvSpPr>
          <p:nvPr>
            <p:ph type="sldNum" sz="quarter" idx="4"/>
          </p:nvPr>
        </p:nvSpPr>
        <p:spPr/>
        <p:txBody>
          <a:bodyPr/>
          <a:lstStyle/>
          <a:p>
            <a:fld id="{86CB4B4D-7CA3-9044-876B-883B54F8677D}" type="slidenum">
              <a:rPr lang="en-US" smtClean="0"/>
              <a:pPr/>
              <a:t>24</a:t>
            </a:fld>
            <a:endParaRPr lang="en-US" dirty="0"/>
          </a:p>
        </p:txBody>
      </p:sp>
    </p:spTree>
    <p:extLst>
      <p:ext uri="{BB962C8B-B14F-4D97-AF65-F5344CB8AC3E}">
        <p14:creationId xmlns:p14="http://schemas.microsoft.com/office/powerpoint/2010/main" val="58872250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8FE51-E3CB-3E29-2129-FEA8BBE05275}"/>
              </a:ext>
            </a:extLst>
          </p:cNvPr>
          <p:cNvSpPr>
            <a:spLocks noGrp="1"/>
          </p:cNvSpPr>
          <p:nvPr>
            <p:ph type="title"/>
          </p:nvPr>
        </p:nvSpPr>
        <p:spPr>
          <a:xfrm>
            <a:off x="287301" y="210312"/>
            <a:ext cx="10058966" cy="4095750"/>
          </a:xfrm>
        </p:spPr>
        <p:txBody>
          <a:bodyPr/>
          <a:lstStyle/>
          <a:p>
            <a:r>
              <a:rPr lang="en-US" sz="13800" dirty="0"/>
              <a:t>Part 2</a:t>
            </a:r>
            <a:br>
              <a:rPr lang="en-US" dirty="0"/>
            </a:br>
            <a:br>
              <a:rPr lang="en-US" dirty="0"/>
            </a:br>
            <a:r>
              <a:rPr lang="en-US" sz="6000" dirty="0">
                <a:latin typeface="IBM Plex Sans" panose="020B0503050203000203" pitchFamily="34" charset="0"/>
              </a:rPr>
              <a:t>Enabling algorithm discovery with </a:t>
            </a:r>
            <a:r>
              <a:rPr lang="en-US" sz="6000" dirty="0">
                <a:solidFill>
                  <a:schemeClr val="accent1"/>
                </a:solidFill>
                <a:latin typeface="IBM Plex Sans" panose="020B0503050203000203" pitchFamily="34" charset="0"/>
              </a:rPr>
              <a:t>Qiskit addons</a:t>
            </a:r>
            <a:endParaRPr lang="en-US" sz="7200" dirty="0">
              <a:solidFill>
                <a:schemeClr val="accent1"/>
              </a:solidFill>
              <a:latin typeface="IBM Plex Sans" panose="020B0503050203000203" pitchFamily="34" charset="0"/>
            </a:endParaRPr>
          </a:p>
        </p:txBody>
      </p:sp>
      <p:sp>
        <p:nvSpPr>
          <p:cNvPr id="3" name="Footer Placeholder 2">
            <a:extLst>
              <a:ext uri="{FF2B5EF4-FFF2-40B4-BE49-F238E27FC236}">
                <a16:creationId xmlns:a16="http://schemas.microsoft.com/office/drawing/2014/main" id="{2A12E02F-E219-C0F7-4203-E4BAAE7434A9}"/>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34907529-B415-0AF2-8007-4885CED0BA05}"/>
              </a:ext>
            </a:extLst>
          </p:cNvPr>
          <p:cNvSpPr>
            <a:spLocks noGrp="1"/>
          </p:cNvSpPr>
          <p:nvPr>
            <p:ph type="sldNum" sz="quarter" idx="4"/>
          </p:nvPr>
        </p:nvSpPr>
        <p:spPr/>
        <p:txBody>
          <a:bodyPr/>
          <a:lstStyle/>
          <a:p>
            <a:fld id="{86CB4B4D-7CA3-9044-876B-883B54F8677D}" type="slidenum">
              <a:rPr lang="en-US" smtClean="0"/>
              <a:pPr/>
              <a:t>25</a:t>
            </a:fld>
            <a:endParaRPr lang="en-US" dirty="0"/>
          </a:p>
        </p:txBody>
      </p:sp>
    </p:spTree>
    <p:extLst>
      <p:ext uri="{BB962C8B-B14F-4D97-AF65-F5344CB8AC3E}">
        <p14:creationId xmlns:p14="http://schemas.microsoft.com/office/powerpoint/2010/main" val="161459601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9873EB0C-C44C-3D19-5323-B190281A5B14}"/>
              </a:ext>
            </a:extLst>
          </p:cNvPr>
          <p:cNvSpPr>
            <a:spLocks noGrp="1"/>
          </p:cNvSpPr>
          <p:nvPr>
            <p:ph type="ftr" sz="quarter" idx="18"/>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IBM Plex Sans" panose="020B0503050203000203" pitchFamily="34" charset="0"/>
                <a:ea typeface="+mn-ea"/>
                <a:cs typeface="+mn-cs"/>
              </a:rPr>
              <a:t>IBM Quantum | </a:t>
            </a:r>
            <a:r>
              <a:rPr kumimoji="0" lang="en-US" sz="8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 2024 IBM Corporation</a:t>
            </a:r>
          </a:p>
        </p:txBody>
      </p:sp>
      <p:cxnSp>
        <p:nvCxnSpPr>
          <p:cNvPr id="20" name="Straight Connector 19">
            <a:extLst>
              <a:ext uri="{FF2B5EF4-FFF2-40B4-BE49-F238E27FC236}">
                <a16:creationId xmlns:a16="http://schemas.microsoft.com/office/drawing/2014/main" id="{39D9A1DE-7D07-63B2-1B15-01E068F36036}"/>
              </a:ext>
            </a:extLst>
          </p:cNvPr>
          <p:cNvCxnSpPr>
            <a:cxnSpLocks/>
          </p:cNvCxnSpPr>
          <p:nvPr/>
        </p:nvCxnSpPr>
        <p:spPr bwMode="auto">
          <a:xfrm>
            <a:off x="6096000"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E56463F9-6561-06A2-330B-23F319C66D70}"/>
              </a:ext>
            </a:extLst>
          </p:cNvPr>
          <p:cNvCxnSpPr>
            <a:cxnSpLocks/>
          </p:cNvCxnSpPr>
          <p:nvPr/>
        </p:nvCxnSpPr>
        <p:spPr bwMode="auto">
          <a:xfrm>
            <a:off x="9143603"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351C202-E521-E1E0-632E-41A36F53DC12}"/>
              </a:ext>
            </a:extLst>
          </p:cNvPr>
          <p:cNvCxnSpPr>
            <a:cxnSpLocks/>
          </p:cNvCxnSpPr>
          <p:nvPr/>
        </p:nvCxnSpPr>
        <p:spPr bwMode="auto">
          <a:xfrm>
            <a:off x="3048397"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46FE4D49-8023-B0A5-57A2-973CA2306551}"/>
              </a:ext>
            </a:extLst>
          </p:cNvPr>
          <p:cNvCxnSpPr>
            <a:cxnSpLocks/>
          </p:cNvCxnSpPr>
          <p:nvPr/>
        </p:nvCxnSpPr>
        <p:spPr bwMode="auto">
          <a:xfrm>
            <a:off x="284125"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3657F6EC-0A63-52E5-BB03-BE44EEF5ABFB}"/>
              </a:ext>
            </a:extLst>
          </p:cNvPr>
          <p:cNvCxnSpPr>
            <a:cxnSpLocks/>
          </p:cNvCxnSpPr>
          <p:nvPr/>
        </p:nvCxnSpPr>
        <p:spPr bwMode="auto">
          <a:xfrm>
            <a:off x="3284723"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2227C48-C512-657E-8FE8-60B22607A819}"/>
              </a:ext>
            </a:extLst>
          </p:cNvPr>
          <p:cNvCxnSpPr>
            <a:cxnSpLocks/>
          </p:cNvCxnSpPr>
          <p:nvPr/>
        </p:nvCxnSpPr>
        <p:spPr bwMode="auto">
          <a:xfrm>
            <a:off x="6382507"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4923447A-1EF3-628D-0CE9-CB856B00FEC2}"/>
              </a:ext>
            </a:extLst>
          </p:cNvPr>
          <p:cNvCxnSpPr>
            <a:cxnSpLocks/>
          </p:cNvCxnSpPr>
          <p:nvPr/>
        </p:nvCxnSpPr>
        <p:spPr bwMode="auto">
          <a:xfrm>
            <a:off x="9397837" y="5394852"/>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5" name="Text Placeholder 2">
            <a:extLst>
              <a:ext uri="{FF2B5EF4-FFF2-40B4-BE49-F238E27FC236}">
                <a16:creationId xmlns:a16="http://schemas.microsoft.com/office/drawing/2014/main" id="{AE27D9EA-D8E8-6D53-1E39-09DFDBBBCA16}"/>
              </a:ext>
            </a:extLst>
          </p:cNvPr>
          <p:cNvSpPr>
            <a:spLocks noGrp="1"/>
          </p:cNvSpPr>
          <p:nvPr>
            <p:ph type="body" sz="quarter" idx="11"/>
          </p:nvPr>
        </p:nvSpPr>
        <p:spPr>
          <a:xfrm>
            <a:off x="284125" y="5514437"/>
            <a:ext cx="2474590" cy="485979"/>
          </a:xfrm>
        </p:spPr>
        <p:txBody>
          <a:bodyPr/>
          <a:lstStyle/>
          <a:p>
            <a:pPr algn="ctr"/>
            <a:r>
              <a:rPr lang="en-US" sz="2800" dirty="0"/>
              <a:t>Map</a:t>
            </a:r>
          </a:p>
        </p:txBody>
      </p:sp>
      <p:sp>
        <p:nvSpPr>
          <p:cNvPr id="4" name="Title 1">
            <a:extLst>
              <a:ext uri="{FF2B5EF4-FFF2-40B4-BE49-F238E27FC236}">
                <a16:creationId xmlns:a16="http://schemas.microsoft.com/office/drawing/2014/main" id="{E79D98DE-5377-BCC5-FF5B-25CAC76CB8ED}"/>
              </a:ext>
            </a:extLst>
          </p:cNvPr>
          <p:cNvSpPr txBox="1">
            <a:spLocks/>
          </p:cNvSpPr>
          <p:nvPr/>
        </p:nvSpPr>
        <p:spPr>
          <a:xfrm>
            <a:off x="284124" y="265382"/>
            <a:ext cx="10527309" cy="8271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latinLnBrk="0">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marL="0" marR="0" lvl="0" indent="0" algn="l" defTabSz="1218956" rtl="0" eaLnBrk="1" fontAlgn="auto" latinLnBrk="0" hangingPunct="1">
              <a:lnSpc>
                <a:spcPct val="110000"/>
              </a:lnSpc>
              <a:spcBef>
                <a:spcPts val="0"/>
              </a:spcBef>
              <a:spcAft>
                <a:spcPts val="600"/>
              </a:spcAft>
              <a:buClrTx/>
              <a:buSzTx/>
              <a:buFontTx/>
              <a:buNone/>
              <a:tabLst/>
              <a:defRPr/>
            </a:pPr>
            <a:r>
              <a:rPr kumimoji="0" lang="en-US" sz="2800" b="0" i="0" u="none" strike="noStrike" kern="1200" cap="none" spc="0" normalizeH="0" baseline="0" noProof="0" dirty="0" err="1">
                <a:ln>
                  <a:noFill/>
                </a:ln>
                <a:solidFill>
                  <a:srgbClr val="000000"/>
                </a:solidFill>
                <a:effectLst/>
                <a:uLnTx/>
                <a:uFillTx/>
                <a:latin typeface="IBM Plex Sans Light"/>
                <a:ea typeface="+mj-ea"/>
                <a:cs typeface="+mj-cs"/>
                <a:sym typeface="IBM Plex Sans Light"/>
              </a:rPr>
              <a:t>Qiskit</a:t>
            </a:r>
            <a:r>
              <a:rPr kumimoji="0" lang="en-US" sz="2800" b="0" i="0" u="none" strike="noStrike" kern="1200" cap="none" spc="0" normalizeH="0" baseline="0" noProof="0" dirty="0">
                <a:ln>
                  <a:noFill/>
                </a:ln>
                <a:solidFill>
                  <a:srgbClr val="000000"/>
                </a:solidFill>
                <a:effectLst/>
                <a:uLnTx/>
                <a:uFillTx/>
                <a:latin typeface="IBM Plex Sans Light"/>
                <a:ea typeface="+mj-ea"/>
                <a:cs typeface="+mj-cs"/>
                <a:sym typeface="IBM Plex Sans Light"/>
              </a:rPr>
              <a:t> SDK sets the foundation</a:t>
            </a:r>
          </a:p>
          <a:p>
            <a:pPr marL="0" marR="0" lvl="0" indent="0" algn="l" defTabSz="914507" rtl="0" eaLnBrk="1" fontAlgn="auto" latinLnBrk="0" hangingPunct="1">
              <a:lnSpc>
                <a:spcPct val="11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000000"/>
                </a:solidFill>
                <a:effectLst/>
                <a:uLnTx/>
                <a:uFillTx/>
                <a:latin typeface="IBM Plex Sans Light"/>
                <a:ea typeface="+mj-ea"/>
                <a:cs typeface="+mj-cs"/>
                <a:sym typeface="IBM Plex Sans Light"/>
              </a:rPr>
              <a:t>Qiskit</a:t>
            </a:r>
            <a:r>
              <a:rPr kumimoji="0" lang="en-US" sz="1800" b="0" i="0" u="none" strike="noStrike" kern="1200" cap="none" spc="0" normalizeH="0" baseline="0" noProof="0" dirty="0">
                <a:ln>
                  <a:noFill/>
                </a:ln>
                <a:solidFill>
                  <a:srgbClr val="000000"/>
                </a:solidFill>
                <a:effectLst/>
                <a:uLnTx/>
                <a:uFillTx/>
                <a:latin typeface="IBM Plex Sans Light"/>
                <a:ea typeface="+mj-ea"/>
                <a:cs typeface="+mj-cs"/>
                <a:sym typeface="IBM Plex Sans Light"/>
              </a:rPr>
              <a:t> SDK gives us a </a:t>
            </a:r>
            <a:r>
              <a:rPr kumimoji="0" lang="en-US" sz="1800" b="0" i="0" u="none" strike="noStrike" kern="1200" cap="none" spc="0" normalizeH="0" baseline="0" noProof="0" dirty="0">
                <a:ln>
                  <a:noFill/>
                </a:ln>
                <a:solidFill>
                  <a:srgbClr val="000000"/>
                </a:solidFill>
                <a:effectLst/>
                <a:uLnTx/>
                <a:uFillTx/>
                <a:latin typeface="IBM Plex Sans Medm" panose="020B0503050203000203" pitchFamily="34" charset="0"/>
                <a:ea typeface="+mj-ea"/>
                <a:cs typeface="+mj-cs"/>
                <a:sym typeface="IBM Plex Sans Light"/>
              </a:rPr>
              <a:t>base layer of building blocks </a:t>
            </a:r>
            <a:r>
              <a:rPr kumimoji="0" lang="en-US" sz="1800" b="0" i="0" u="none" strike="noStrike" kern="1200" cap="none" spc="0" normalizeH="0" baseline="0" noProof="0" dirty="0">
                <a:ln>
                  <a:noFill/>
                </a:ln>
                <a:solidFill>
                  <a:srgbClr val="000000"/>
                </a:solidFill>
                <a:effectLst/>
                <a:uLnTx/>
                <a:uFillTx/>
                <a:latin typeface="IBM Plex Sans Light"/>
                <a:ea typeface="+mj-ea"/>
                <a:cs typeface="+mj-cs"/>
                <a:sym typeface="IBM Plex Sans Light"/>
              </a:rPr>
              <a:t>for building and running quantum algorithms</a:t>
            </a:r>
          </a:p>
        </p:txBody>
      </p:sp>
      <p:sp>
        <p:nvSpPr>
          <p:cNvPr id="15" name="Text Placeholder 2">
            <a:extLst>
              <a:ext uri="{FF2B5EF4-FFF2-40B4-BE49-F238E27FC236}">
                <a16:creationId xmlns:a16="http://schemas.microsoft.com/office/drawing/2014/main" id="{91BB2ACC-9215-14BD-DF4A-9B24C59CE1FE}"/>
              </a:ext>
            </a:extLst>
          </p:cNvPr>
          <p:cNvSpPr txBox="1">
            <a:spLocks/>
          </p:cNvSpPr>
          <p:nvPr/>
        </p:nvSpPr>
        <p:spPr>
          <a:xfrm>
            <a:off x="3284723" y="5514437"/>
            <a:ext cx="2474590" cy="485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Optimize</a:t>
            </a:r>
          </a:p>
        </p:txBody>
      </p:sp>
      <p:sp>
        <p:nvSpPr>
          <p:cNvPr id="33" name="Text Placeholder 2">
            <a:extLst>
              <a:ext uri="{FF2B5EF4-FFF2-40B4-BE49-F238E27FC236}">
                <a16:creationId xmlns:a16="http://schemas.microsoft.com/office/drawing/2014/main" id="{D8EE06C8-FEA4-F41E-D9B8-CA20CB2A4C24}"/>
              </a:ext>
            </a:extLst>
          </p:cNvPr>
          <p:cNvSpPr txBox="1">
            <a:spLocks/>
          </p:cNvSpPr>
          <p:nvPr/>
        </p:nvSpPr>
        <p:spPr>
          <a:xfrm>
            <a:off x="9397837" y="5507403"/>
            <a:ext cx="2474590" cy="485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Post-process</a:t>
            </a:r>
          </a:p>
        </p:txBody>
      </p:sp>
      <p:sp>
        <p:nvSpPr>
          <p:cNvPr id="3" name="Rectangle 2">
            <a:extLst>
              <a:ext uri="{FF2B5EF4-FFF2-40B4-BE49-F238E27FC236}">
                <a16:creationId xmlns:a16="http://schemas.microsoft.com/office/drawing/2014/main" id="{23684DF7-9B8E-48C3-5586-1A0893DB751A}"/>
              </a:ext>
            </a:extLst>
          </p:cNvPr>
          <p:cNvSpPr/>
          <p:nvPr/>
        </p:nvSpPr>
        <p:spPr bwMode="auto">
          <a:xfrm>
            <a:off x="370804"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Qiskit Circuit Library</a:t>
            </a:r>
          </a:p>
        </p:txBody>
      </p:sp>
      <p:sp>
        <p:nvSpPr>
          <p:cNvPr id="5" name="Rectangle 4">
            <a:extLst>
              <a:ext uri="{FF2B5EF4-FFF2-40B4-BE49-F238E27FC236}">
                <a16:creationId xmlns:a16="http://schemas.microsoft.com/office/drawing/2014/main" id="{F1126883-3E19-C1C6-C04F-9337D47BB345}"/>
              </a:ext>
            </a:extLst>
          </p:cNvPr>
          <p:cNvSpPr/>
          <p:nvPr/>
        </p:nvSpPr>
        <p:spPr bwMode="auto">
          <a:xfrm>
            <a:off x="3425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Transpiler</a:t>
            </a:r>
          </a:p>
        </p:txBody>
      </p:sp>
      <p:sp>
        <p:nvSpPr>
          <p:cNvPr id="6" name="Rectangle 5">
            <a:extLst>
              <a:ext uri="{FF2B5EF4-FFF2-40B4-BE49-F238E27FC236}">
                <a16:creationId xmlns:a16="http://schemas.microsoft.com/office/drawing/2014/main" id="{EB2A2FD2-FB5E-BB7E-FAF9-A1E37465F851}"/>
              </a:ext>
            </a:extLst>
          </p:cNvPr>
          <p:cNvSpPr/>
          <p:nvPr/>
        </p:nvSpPr>
        <p:spPr bwMode="auto">
          <a:xfrm>
            <a:off x="6473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Primitives</a:t>
            </a:r>
          </a:p>
        </p:txBody>
      </p:sp>
      <p:sp>
        <p:nvSpPr>
          <p:cNvPr id="7" name="Rectangle 6">
            <a:extLst>
              <a:ext uri="{FF2B5EF4-FFF2-40B4-BE49-F238E27FC236}">
                <a16:creationId xmlns:a16="http://schemas.microsoft.com/office/drawing/2014/main" id="{0400B277-75EF-EB28-6725-E382940BC482}"/>
              </a:ext>
            </a:extLst>
          </p:cNvPr>
          <p:cNvSpPr/>
          <p:nvPr/>
        </p:nvSpPr>
        <p:spPr bwMode="auto">
          <a:xfrm>
            <a:off x="9493661" y="3263450"/>
            <a:ext cx="2282942"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Quantum Info</a:t>
            </a:r>
          </a:p>
        </p:txBody>
      </p:sp>
      <p:sp>
        <p:nvSpPr>
          <p:cNvPr id="2" name="Arrow: Right 1">
            <a:extLst>
              <a:ext uri="{FF2B5EF4-FFF2-40B4-BE49-F238E27FC236}">
                <a16:creationId xmlns:a16="http://schemas.microsoft.com/office/drawing/2014/main" id="{866B3EDB-8050-DE53-14D3-983E6F4B6C7C}"/>
              </a:ext>
            </a:extLst>
          </p:cNvPr>
          <p:cNvSpPr/>
          <p:nvPr/>
        </p:nvSpPr>
        <p:spPr bwMode="auto">
          <a:xfrm>
            <a:off x="2819633"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34" name="Arrow: Right 1">
            <a:extLst>
              <a:ext uri="{FF2B5EF4-FFF2-40B4-BE49-F238E27FC236}">
                <a16:creationId xmlns:a16="http://schemas.microsoft.com/office/drawing/2014/main" id="{5D4B65FE-F54A-8667-C970-2866D09890E5}"/>
              </a:ext>
            </a:extLst>
          </p:cNvPr>
          <p:cNvSpPr/>
          <p:nvPr/>
        </p:nvSpPr>
        <p:spPr bwMode="auto">
          <a:xfrm>
            <a:off x="5914987"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37" name="Arrow: Right 1">
            <a:extLst>
              <a:ext uri="{FF2B5EF4-FFF2-40B4-BE49-F238E27FC236}">
                <a16:creationId xmlns:a16="http://schemas.microsoft.com/office/drawing/2014/main" id="{5865E7A5-B93F-3308-CD09-F3407C6A51D9}"/>
              </a:ext>
            </a:extLst>
          </p:cNvPr>
          <p:cNvSpPr/>
          <p:nvPr/>
        </p:nvSpPr>
        <p:spPr bwMode="auto">
          <a:xfrm>
            <a:off x="8932747" y="5663014"/>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16" name="Text Placeholder 2">
            <a:extLst>
              <a:ext uri="{FF2B5EF4-FFF2-40B4-BE49-F238E27FC236}">
                <a16:creationId xmlns:a16="http://schemas.microsoft.com/office/drawing/2014/main" id="{C0E5B607-2C27-F912-4E22-DA5D03375725}"/>
              </a:ext>
            </a:extLst>
          </p:cNvPr>
          <p:cNvSpPr txBox="1">
            <a:spLocks/>
          </p:cNvSpPr>
          <p:nvPr/>
        </p:nvSpPr>
        <p:spPr>
          <a:xfrm>
            <a:off x="6367663" y="5521231"/>
            <a:ext cx="2474590" cy="485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Execute</a:t>
            </a:r>
          </a:p>
        </p:txBody>
      </p:sp>
      <p:sp>
        <p:nvSpPr>
          <p:cNvPr id="13" name="TextBox 12">
            <a:extLst>
              <a:ext uri="{FF2B5EF4-FFF2-40B4-BE49-F238E27FC236}">
                <a16:creationId xmlns:a16="http://schemas.microsoft.com/office/drawing/2014/main" id="{176AA14F-5C98-66F1-7A10-7D404321E8FE}"/>
              </a:ext>
            </a:extLst>
          </p:cNvPr>
          <p:cNvSpPr txBox="1"/>
          <p:nvPr/>
        </p:nvSpPr>
        <p:spPr>
          <a:xfrm>
            <a:off x="370804" y="4718750"/>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Circuits</a:t>
            </a:r>
            <a:r>
              <a:rPr kumimoji="0" lang="en-US" sz="1400" b="1" i="0" u="none" strike="noStrike" kern="0" cap="none" spc="0" normalizeH="0" baseline="0" noProof="0" dirty="0">
                <a:ln>
                  <a:noFill/>
                </a:ln>
                <a:solidFill>
                  <a:srgbClr val="000000"/>
                </a:solidFill>
                <a:effectLst/>
                <a:uLnTx/>
                <a:uFillTx/>
                <a:latin typeface="IBM Plex Sans Light"/>
                <a:ea typeface="+mn-ea"/>
                <a:cs typeface="+mn-cs"/>
                <a:sym typeface="IBM Plex Sans Light"/>
              </a:rPr>
              <a:t>, </a:t>
            </a: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observable </a:t>
            </a:r>
          </a:p>
        </p:txBody>
      </p:sp>
      <p:sp>
        <p:nvSpPr>
          <p:cNvPr id="17" name="TextBox 16">
            <a:extLst>
              <a:ext uri="{FF2B5EF4-FFF2-40B4-BE49-F238E27FC236}">
                <a16:creationId xmlns:a16="http://schemas.microsoft.com/office/drawing/2014/main" id="{8ECCBDAA-568C-FD64-10E1-AA9B86341495}"/>
              </a:ext>
            </a:extLst>
          </p:cNvPr>
          <p:cNvSpPr txBox="1"/>
          <p:nvPr/>
        </p:nvSpPr>
        <p:spPr>
          <a:xfrm>
            <a:off x="3395282" y="4718750"/>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ISA circuit, observable</a:t>
            </a:r>
          </a:p>
        </p:txBody>
      </p:sp>
      <p:sp>
        <p:nvSpPr>
          <p:cNvPr id="19" name="TextBox 18">
            <a:extLst>
              <a:ext uri="{FF2B5EF4-FFF2-40B4-BE49-F238E27FC236}">
                <a16:creationId xmlns:a16="http://schemas.microsoft.com/office/drawing/2014/main" id="{5100B5D7-9697-38C9-867A-A35177F7C287}"/>
              </a:ext>
            </a:extLst>
          </p:cNvPr>
          <p:cNvSpPr txBox="1"/>
          <p:nvPr/>
        </p:nvSpPr>
        <p:spPr>
          <a:xfrm>
            <a:off x="6473140" y="4126169"/>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ISA circuit, observable</a:t>
            </a:r>
          </a:p>
        </p:txBody>
      </p:sp>
      <p:sp>
        <p:nvSpPr>
          <p:cNvPr id="21" name="TextBox 20">
            <a:extLst>
              <a:ext uri="{FF2B5EF4-FFF2-40B4-BE49-F238E27FC236}">
                <a16:creationId xmlns:a16="http://schemas.microsoft.com/office/drawing/2014/main" id="{D5665443-F97B-A1A8-882C-8EB21756FD0D}"/>
              </a:ext>
            </a:extLst>
          </p:cNvPr>
          <p:cNvSpPr txBox="1"/>
          <p:nvPr/>
        </p:nvSpPr>
        <p:spPr>
          <a:xfrm>
            <a:off x="6481076" y="4725026"/>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Expectation value/samples</a:t>
            </a:r>
          </a:p>
        </p:txBody>
      </p:sp>
      <p:sp>
        <p:nvSpPr>
          <p:cNvPr id="26" name="TextBox 25">
            <a:extLst>
              <a:ext uri="{FF2B5EF4-FFF2-40B4-BE49-F238E27FC236}">
                <a16:creationId xmlns:a16="http://schemas.microsoft.com/office/drawing/2014/main" id="{4B227E11-B1FD-58A1-A214-BCF1C3905B09}"/>
              </a:ext>
            </a:extLst>
          </p:cNvPr>
          <p:cNvSpPr txBox="1"/>
          <p:nvPr/>
        </p:nvSpPr>
        <p:spPr>
          <a:xfrm>
            <a:off x="9493661"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Expectation value/samples</a:t>
            </a:r>
          </a:p>
        </p:txBody>
      </p:sp>
      <p:sp>
        <p:nvSpPr>
          <p:cNvPr id="30" name="TextBox 29">
            <a:extLst>
              <a:ext uri="{FF2B5EF4-FFF2-40B4-BE49-F238E27FC236}">
                <a16:creationId xmlns:a16="http://schemas.microsoft.com/office/drawing/2014/main" id="{8907C9AF-9F31-2FD9-1D75-0E915F2BD8A3}"/>
              </a:ext>
            </a:extLst>
          </p:cNvPr>
          <p:cNvSpPr txBox="1"/>
          <p:nvPr/>
        </p:nvSpPr>
        <p:spPr>
          <a:xfrm>
            <a:off x="374761"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Domain inputs</a:t>
            </a:r>
          </a:p>
        </p:txBody>
      </p:sp>
      <p:sp>
        <p:nvSpPr>
          <p:cNvPr id="31" name="TextBox 30">
            <a:extLst>
              <a:ext uri="{FF2B5EF4-FFF2-40B4-BE49-F238E27FC236}">
                <a16:creationId xmlns:a16="http://schemas.microsoft.com/office/drawing/2014/main" id="{C758C8C4-F16B-9E48-96F9-E182FF77734F}"/>
              </a:ext>
            </a:extLst>
          </p:cNvPr>
          <p:cNvSpPr txBox="1"/>
          <p:nvPr/>
        </p:nvSpPr>
        <p:spPr>
          <a:xfrm>
            <a:off x="3395282"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Circuits</a:t>
            </a:r>
            <a:r>
              <a:rPr kumimoji="0" lang="en-US" sz="1400" b="1" i="0" u="none" strike="noStrike" kern="0" cap="none" spc="0" normalizeH="0" baseline="0" noProof="0" dirty="0">
                <a:ln>
                  <a:noFill/>
                </a:ln>
                <a:solidFill>
                  <a:srgbClr val="000000"/>
                </a:solidFill>
                <a:effectLst/>
                <a:uLnTx/>
                <a:uFillTx/>
                <a:latin typeface="IBM Plex Sans Light"/>
                <a:ea typeface="+mn-ea"/>
                <a:cs typeface="+mn-cs"/>
                <a:sym typeface="IBM Plex Sans Light"/>
              </a:rPr>
              <a:t>, </a:t>
            </a: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observable </a:t>
            </a:r>
          </a:p>
        </p:txBody>
      </p:sp>
      <p:sp>
        <p:nvSpPr>
          <p:cNvPr id="32" name="TextBox 31">
            <a:extLst>
              <a:ext uri="{FF2B5EF4-FFF2-40B4-BE49-F238E27FC236}">
                <a16:creationId xmlns:a16="http://schemas.microsoft.com/office/drawing/2014/main" id="{2B02E280-9107-CC6D-C209-7F4C2513C97B}"/>
              </a:ext>
            </a:extLst>
          </p:cNvPr>
          <p:cNvSpPr txBox="1"/>
          <p:nvPr/>
        </p:nvSpPr>
        <p:spPr>
          <a:xfrm>
            <a:off x="9493661" y="4723898"/>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D</a:t>
            </a:r>
            <a:r>
              <a:rPr kumimoji="0" lang="en-US" sz="1400" b="0" i="0" u="none" strike="noStrike" kern="0" cap="none" spc="0" normalizeH="0" baseline="0" noProof="0">
                <a:ln>
                  <a:noFill/>
                </a:ln>
                <a:solidFill>
                  <a:srgbClr val="000000"/>
                </a:solidFill>
                <a:effectLst/>
                <a:uLnTx/>
                <a:uFillTx/>
                <a:latin typeface="IBM Plex Sans Light"/>
                <a:ea typeface="+mn-ea"/>
                <a:cs typeface="+mn-cs"/>
              </a:rPr>
              <a:t>ata </a:t>
            </a:r>
            <a:r>
              <a:rPr kumimoji="0" lang="en-US" sz="1400" b="0" i="0" u="none" strike="noStrike" kern="0" cap="none" spc="0" normalizeH="0" baseline="0" noProof="0" dirty="0">
                <a:ln>
                  <a:noFill/>
                </a:ln>
                <a:solidFill>
                  <a:srgbClr val="000000"/>
                </a:solidFill>
                <a:effectLst/>
                <a:uLnTx/>
                <a:uFillTx/>
                <a:latin typeface="IBM Plex Sans Light"/>
                <a:ea typeface="+mn-ea"/>
                <a:cs typeface="+mn-cs"/>
              </a:rPr>
              <a:t>objects/visualizations</a:t>
            </a:r>
          </a:p>
        </p:txBody>
      </p:sp>
    </p:spTree>
    <p:extLst>
      <p:ext uri="{BB962C8B-B14F-4D97-AF65-F5344CB8AC3E}">
        <p14:creationId xmlns:p14="http://schemas.microsoft.com/office/powerpoint/2010/main" val="3747243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9873EB0C-C44C-3D19-5323-B190281A5B14}"/>
              </a:ext>
            </a:extLst>
          </p:cNvPr>
          <p:cNvSpPr>
            <a:spLocks noGrp="1"/>
          </p:cNvSpPr>
          <p:nvPr>
            <p:ph type="ftr" sz="quarter" idx="18"/>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000000"/>
                </a:solidFill>
                <a:effectLst/>
                <a:uLnTx/>
                <a:uFillTx/>
                <a:latin typeface="IBM Plex Sans" panose="020B0503050203000203" pitchFamily="34" charset="0"/>
                <a:ea typeface="+mn-ea"/>
                <a:cs typeface="+mn-cs"/>
              </a:rPr>
              <a:t>IBM Quantum | </a:t>
            </a:r>
            <a:r>
              <a:rPr kumimoji="0" lang="en-US" sz="8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 2024 IBM Corporation</a:t>
            </a:r>
          </a:p>
        </p:txBody>
      </p:sp>
      <p:cxnSp>
        <p:nvCxnSpPr>
          <p:cNvPr id="24" name="Straight Connector 23">
            <a:extLst>
              <a:ext uri="{FF2B5EF4-FFF2-40B4-BE49-F238E27FC236}">
                <a16:creationId xmlns:a16="http://schemas.microsoft.com/office/drawing/2014/main" id="{46FE4D49-8023-B0A5-57A2-973CA2306551}"/>
              </a:ext>
            </a:extLst>
          </p:cNvPr>
          <p:cNvCxnSpPr>
            <a:cxnSpLocks/>
          </p:cNvCxnSpPr>
          <p:nvPr/>
        </p:nvCxnSpPr>
        <p:spPr bwMode="auto">
          <a:xfrm>
            <a:off x="284125"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3657F6EC-0A63-52E5-BB03-BE44EEF5ABFB}"/>
              </a:ext>
            </a:extLst>
          </p:cNvPr>
          <p:cNvCxnSpPr>
            <a:cxnSpLocks/>
          </p:cNvCxnSpPr>
          <p:nvPr/>
        </p:nvCxnSpPr>
        <p:spPr bwMode="auto">
          <a:xfrm>
            <a:off x="3284723"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2227C48-C512-657E-8FE8-60B22607A819}"/>
              </a:ext>
            </a:extLst>
          </p:cNvPr>
          <p:cNvCxnSpPr>
            <a:cxnSpLocks/>
          </p:cNvCxnSpPr>
          <p:nvPr/>
        </p:nvCxnSpPr>
        <p:spPr bwMode="auto">
          <a:xfrm>
            <a:off x="6382507"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4923447A-1EF3-628D-0CE9-CB856B00FEC2}"/>
              </a:ext>
            </a:extLst>
          </p:cNvPr>
          <p:cNvCxnSpPr>
            <a:cxnSpLocks/>
          </p:cNvCxnSpPr>
          <p:nvPr/>
        </p:nvCxnSpPr>
        <p:spPr bwMode="auto">
          <a:xfrm>
            <a:off x="9397837" y="5394852"/>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5" name="Text Placeholder 2">
            <a:extLst>
              <a:ext uri="{FF2B5EF4-FFF2-40B4-BE49-F238E27FC236}">
                <a16:creationId xmlns:a16="http://schemas.microsoft.com/office/drawing/2014/main" id="{AE27D9EA-D8E8-6D53-1E39-09DFDBBBCA16}"/>
              </a:ext>
            </a:extLst>
          </p:cNvPr>
          <p:cNvSpPr>
            <a:spLocks noGrp="1"/>
          </p:cNvSpPr>
          <p:nvPr>
            <p:ph type="body" sz="quarter" idx="11"/>
          </p:nvPr>
        </p:nvSpPr>
        <p:spPr>
          <a:xfrm>
            <a:off x="284125" y="5514437"/>
            <a:ext cx="2474590" cy="485979"/>
          </a:xfrm>
        </p:spPr>
        <p:txBody>
          <a:bodyPr/>
          <a:lstStyle/>
          <a:p>
            <a:pPr algn="ctr"/>
            <a:r>
              <a:rPr lang="en-US" sz="2800" dirty="0"/>
              <a:t>Map</a:t>
            </a:r>
          </a:p>
        </p:txBody>
      </p:sp>
      <p:sp>
        <p:nvSpPr>
          <p:cNvPr id="4" name="Title 1">
            <a:extLst>
              <a:ext uri="{FF2B5EF4-FFF2-40B4-BE49-F238E27FC236}">
                <a16:creationId xmlns:a16="http://schemas.microsoft.com/office/drawing/2014/main" id="{E79D98DE-5377-BCC5-FF5B-25CAC76CB8ED}"/>
              </a:ext>
            </a:extLst>
          </p:cNvPr>
          <p:cNvSpPr txBox="1">
            <a:spLocks/>
          </p:cNvSpPr>
          <p:nvPr/>
        </p:nvSpPr>
        <p:spPr>
          <a:xfrm>
            <a:off x="284124" y="265382"/>
            <a:ext cx="9682831" cy="8271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latinLnBrk="0">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marL="0" marR="0" lvl="0" indent="0" algn="l" defTabSz="1218956" rtl="0" eaLnBrk="1" fontAlgn="auto" latinLnBrk="0" hangingPunct="1">
              <a:lnSpc>
                <a:spcPct val="11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IBM Plex Sans Light"/>
                <a:ea typeface="+mj-ea"/>
                <a:cs typeface="+mj-cs"/>
                <a:sym typeface="IBM Plex Sans Light"/>
              </a:rPr>
              <a:t>Introducing Qiskit addons</a:t>
            </a:r>
          </a:p>
          <a:p>
            <a:pPr marL="0" marR="0" lvl="0" indent="0" algn="l" defTabSz="2438400" rtl="0" eaLnBrk="1" fontAlgn="auto" latinLnBrk="0" hangingPunct="1">
              <a:lnSpc>
                <a:spcPct val="100000"/>
              </a:lnSpc>
              <a:spcBef>
                <a:spcPts val="0"/>
              </a:spcBef>
              <a:spcAft>
                <a:spcPts val="60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A collection of research capabilities developed as </a:t>
            </a:r>
            <a:r>
              <a:rPr kumimoji="0" lang="en-US" sz="1800" b="0" i="0" u="none" strike="noStrike" kern="0" cap="none" spc="0" normalizeH="0" baseline="0" noProof="0" dirty="0">
                <a:ln>
                  <a:noFill/>
                </a:ln>
                <a:solidFill>
                  <a:srgbClr val="000000"/>
                </a:solidFill>
                <a:effectLst/>
                <a:uLnTx/>
                <a:uFillTx/>
                <a:latin typeface="IBM Plex Sans Light" panose="020B0403050203000203" pitchFamily="34" charset="0"/>
                <a:ea typeface="+mj-ea"/>
                <a:cs typeface="+mj-cs"/>
                <a:sym typeface="IBM Plex Sans Light"/>
              </a:rPr>
              <a:t>modular tools </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that can plug into a workflow to </a:t>
            </a:r>
            <a:r>
              <a:rPr kumimoji="0" lang="en-US" sz="1800" b="0" i="0" u="none" strike="noStrike" kern="0" cap="none" spc="0" normalizeH="0" baseline="0" noProof="0" dirty="0">
                <a:ln>
                  <a:noFill/>
                </a:ln>
                <a:solidFill>
                  <a:srgbClr val="000000"/>
                </a:solidFill>
                <a:effectLst/>
                <a:uLnTx/>
                <a:uFillTx/>
                <a:latin typeface="IBM Plex Sans Light" panose="020B0403050203000203" pitchFamily="34" charset="0"/>
                <a:ea typeface="+mj-ea"/>
                <a:cs typeface="+mj-cs"/>
                <a:sym typeface="IBM Plex Sans Light"/>
              </a:rPr>
              <a:t>scale or design new algorithms at the utility scale</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—starting with </a:t>
            </a:r>
            <a:r>
              <a:rPr kumimoji="0" lang="en-US" sz="1800" b="0" i="0" u="none" strike="noStrike" kern="0" cap="none" spc="0" normalizeH="0" baseline="0" noProof="0" dirty="0">
                <a:ln>
                  <a:noFill/>
                </a:ln>
                <a:solidFill>
                  <a:schemeClr val="accent2"/>
                </a:solidFill>
                <a:effectLst/>
                <a:uLnTx/>
                <a:uFillTx/>
                <a:latin typeface="IBM Plex Sans" panose="020B0503050203000203" pitchFamily="34" charset="0"/>
                <a:ea typeface="+mj-ea"/>
                <a:cs typeface="+mj-cs"/>
                <a:sym typeface="IBM Plex Sans Light"/>
              </a:rPr>
              <a:t>multiproduct formulas (MPF)</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t>
            </a:r>
            <a:r>
              <a:rPr kumimoji="0" lang="en-US" sz="1800" b="0" i="0" u="none" strike="noStrike" kern="0" cap="none" spc="0" normalizeH="0" baseline="0" noProof="0" dirty="0">
                <a:ln>
                  <a:noFill/>
                </a:ln>
                <a:solidFill>
                  <a:schemeClr val="accent2">
                    <a:lumMod val="75000"/>
                  </a:schemeClr>
                </a:solidFill>
                <a:effectLst/>
                <a:uLnTx/>
                <a:uFillTx/>
                <a:latin typeface="IBM Plex Sans" panose="020B0503050203000203" pitchFamily="34" charset="0"/>
                <a:ea typeface="+mj-ea"/>
                <a:cs typeface="+mj-cs"/>
                <a:sym typeface="IBM Plex Sans Light"/>
              </a:rPr>
              <a:t>operator backpropagation (OBP)</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 and </a:t>
            </a:r>
            <a:r>
              <a:rPr kumimoji="0" lang="en-US" sz="1800" b="0" i="0" u="none" strike="noStrike" kern="0" cap="none" spc="0" normalizeH="0" baseline="0" noProof="0" dirty="0">
                <a:ln>
                  <a:noFill/>
                </a:ln>
                <a:solidFill>
                  <a:schemeClr val="accent2">
                    <a:lumMod val="50000"/>
                  </a:schemeClr>
                </a:solidFill>
                <a:effectLst/>
                <a:uLnTx/>
                <a:uFillTx/>
                <a:latin typeface="IBM Plex Sans" panose="020B0503050203000203" pitchFamily="34" charset="0"/>
                <a:ea typeface="+mj-ea"/>
                <a:cs typeface="+mj-cs"/>
                <a:sym typeface="IBM Plex Sans Light"/>
              </a:rPr>
              <a:t>sampling-based quantum diagonalization (SQD)</a:t>
            </a:r>
            <a:r>
              <a:rPr kumimoji="0" lang="en-US" sz="1800" b="0" i="0" u="none" strike="noStrike" kern="0" cap="none" spc="0" normalizeH="0" baseline="0" noProof="0" dirty="0">
                <a:ln>
                  <a:noFill/>
                </a:ln>
                <a:solidFill>
                  <a:srgbClr val="000000"/>
                </a:solidFill>
                <a:effectLst/>
                <a:uLnTx/>
                <a:uFillTx/>
                <a:latin typeface="IBM Plex Sans Light"/>
                <a:ea typeface="+mj-ea"/>
                <a:cs typeface="+mj-cs"/>
                <a:sym typeface="IBM Plex Sans Light"/>
              </a:rPr>
              <a:t>.</a:t>
            </a:r>
          </a:p>
        </p:txBody>
      </p:sp>
      <p:sp>
        <p:nvSpPr>
          <p:cNvPr id="15" name="Text Placeholder 2">
            <a:extLst>
              <a:ext uri="{FF2B5EF4-FFF2-40B4-BE49-F238E27FC236}">
                <a16:creationId xmlns:a16="http://schemas.microsoft.com/office/drawing/2014/main" id="{91BB2ACC-9215-14BD-DF4A-9B24C59CE1FE}"/>
              </a:ext>
            </a:extLst>
          </p:cNvPr>
          <p:cNvSpPr txBox="1">
            <a:spLocks/>
          </p:cNvSpPr>
          <p:nvPr/>
        </p:nvSpPr>
        <p:spPr>
          <a:xfrm>
            <a:off x="3284723" y="5514437"/>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Optimize</a:t>
            </a:r>
          </a:p>
        </p:txBody>
      </p:sp>
      <p:sp>
        <p:nvSpPr>
          <p:cNvPr id="33" name="Text Placeholder 2">
            <a:extLst>
              <a:ext uri="{FF2B5EF4-FFF2-40B4-BE49-F238E27FC236}">
                <a16:creationId xmlns:a16="http://schemas.microsoft.com/office/drawing/2014/main" id="{D8EE06C8-FEA4-F41E-D9B8-CA20CB2A4C24}"/>
              </a:ext>
            </a:extLst>
          </p:cNvPr>
          <p:cNvSpPr txBox="1">
            <a:spLocks/>
          </p:cNvSpPr>
          <p:nvPr/>
        </p:nvSpPr>
        <p:spPr>
          <a:xfrm>
            <a:off x="9397837" y="5507403"/>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Post-process</a:t>
            </a:r>
          </a:p>
        </p:txBody>
      </p:sp>
      <p:sp>
        <p:nvSpPr>
          <p:cNvPr id="3" name="Rectangle 2">
            <a:extLst>
              <a:ext uri="{FF2B5EF4-FFF2-40B4-BE49-F238E27FC236}">
                <a16:creationId xmlns:a16="http://schemas.microsoft.com/office/drawing/2014/main" id="{23684DF7-9B8E-48C3-5586-1A0893DB751A}"/>
              </a:ext>
            </a:extLst>
          </p:cNvPr>
          <p:cNvSpPr/>
          <p:nvPr/>
        </p:nvSpPr>
        <p:spPr bwMode="auto">
          <a:xfrm>
            <a:off x="370804"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Qiskit Circuit Library</a:t>
            </a:r>
          </a:p>
        </p:txBody>
      </p:sp>
      <p:sp>
        <p:nvSpPr>
          <p:cNvPr id="5" name="Rectangle 4">
            <a:extLst>
              <a:ext uri="{FF2B5EF4-FFF2-40B4-BE49-F238E27FC236}">
                <a16:creationId xmlns:a16="http://schemas.microsoft.com/office/drawing/2014/main" id="{F1126883-3E19-C1C6-C04F-9337D47BB345}"/>
              </a:ext>
            </a:extLst>
          </p:cNvPr>
          <p:cNvSpPr/>
          <p:nvPr/>
        </p:nvSpPr>
        <p:spPr bwMode="auto">
          <a:xfrm>
            <a:off x="3425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Transpiler</a:t>
            </a:r>
          </a:p>
        </p:txBody>
      </p:sp>
      <p:sp>
        <p:nvSpPr>
          <p:cNvPr id="6" name="Rectangle 5">
            <a:extLst>
              <a:ext uri="{FF2B5EF4-FFF2-40B4-BE49-F238E27FC236}">
                <a16:creationId xmlns:a16="http://schemas.microsoft.com/office/drawing/2014/main" id="{EB2A2FD2-FB5E-BB7E-FAF9-A1E37465F851}"/>
              </a:ext>
            </a:extLst>
          </p:cNvPr>
          <p:cNvSpPr/>
          <p:nvPr/>
        </p:nvSpPr>
        <p:spPr bwMode="auto">
          <a:xfrm>
            <a:off x="6473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Primitives</a:t>
            </a:r>
          </a:p>
        </p:txBody>
      </p:sp>
      <p:sp>
        <p:nvSpPr>
          <p:cNvPr id="7" name="Rectangle 6">
            <a:extLst>
              <a:ext uri="{FF2B5EF4-FFF2-40B4-BE49-F238E27FC236}">
                <a16:creationId xmlns:a16="http://schemas.microsoft.com/office/drawing/2014/main" id="{0400B277-75EF-EB28-6725-E382940BC482}"/>
              </a:ext>
            </a:extLst>
          </p:cNvPr>
          <p:cNvSpPr/>
          <p:nvPr/>
        </p:nvSpPr>
        <p:spPr bwMode="auto">
          <a:xfrm>
            <a:off x="9493661" y="3263450"/>
            <a:ext cx="2282942"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marL="0" marR="0" lvl="0" indent="0" algn="ctr" defTabSz="457109"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8A3FFC"/>
                </a:solidFill>
                <a:effectLst/>
                <a:uLnTx/>
                <a:uFillTx/>
                <a:latin typeface="IBM Plex Sans Light"/>
                <a:ea typeface="+mn-ea"/>
                <a:cs typeface="+mn-cs"/>
              </a:rPr>
              <a:t>Quantum Info</a:t>
            </a:r>
          </a:p>
        </p:txBody>
      </p:sp>
      <p:grpSp>
        <p:nvGrpSpPr>
          <p:cNvPr id="2" name="Group 1">
            <a:extLst>
              <a:ext uri="{FF2B5EF4-FFF2-40B4-BE49-F238E27FC236}">
                <a16:creationId xmlns:a16="http://schemas.microsoft.com/office/drawing/2014/main" id="{8EA0A1D2-6841-8849-48A2-7F302CF775C6}"/>
              </a:ext>
            </a:extLst>
          </p:cNvPr>
          <p:cNvGrpSpPr/>
          <p:nvPr/>
        </p:nvGrpSpPr>
        <p:grpSpPr>
          <a:xfrm>
            <a:off x="370804" y="2350660"/>
            <a:ext cx="2293324" cy="960847"/>
            <a:chOff x="249937" y="2394449"/>
            <a:chExt cx="1832251" cy="960847"/>
          </a:xfrm>
        </p:grpSpPr>
        <p:sp>
          <p:nvSpPr>
            <p:cNvPr id="9" name="Rounded Rectangle 8">
              <a:extLst>
                <a:ext uri="{FF2B5EF4-FFF2-40B4-BE49-F238E27FC236}">
                  <a16:creationId xmlns:a16="http://schemas.microsoft.com/office/drawing/2014/main" id="{B0991E19-31A8-BBC0-FA7F-5045AE6DA147}"/>
                </a:ext>
              </a:extLst>
            </p:cNvPr>
            <p:cNvSpPr/>
            <p:nvPr/>
          </p:nvSpPr>
          <p:spPr bwMode="auto">
            <a:xfrm>
              <a:off x="253019" y="2394449"/>
              <a:ext cx="1829169" cy="760163"/>
            </a:xfrm>
            <a:prstGeom prst="roundRect">
              <a:avLst/>
            </a:prstGeom>
            <a:solidFill>
              <a:srgbClr val="E8DAFF"/>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10" name="TextBox 9">
              <a:extLst>
                <a:ext uri="{FF2B5EF4-FFF2-40B4-BE49-F238E27FC236}">
                  <a16:creationId xmlns:a16="http://schemas.microsoft.com/office/drawing/2014/main" id="{F02D109F-0712-C673-8A5B-F1991BAE693E}"/>
                </a:ext>
              </a:extLst>
            </p:cNvPr>
            <p:cNvSpPr txBox="1"/>
            <p:nvPr/>
          </p:nvSpPr>
          <p:spPr>
            <a:xfrm>
              <a:off x="249937" y="2595133"/>
              <a:ext cx="1798063" cy="760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ctr" defTabSz="2438400" rtl="0" eaLnBrk="1" fontAlgn="auto" latinLnBrk="0" hangingPunct="1">
                <a:lnSpc>
                  <a:spcPct val="100000"/>
                </a:lnSpc>
                <a:spcBef>
                  <a:spcPts val="2900"/>
                </a:spcBef>
                <a:spcAft>
                  <a:spcPts val="0"/>
                </a:spcAft>
                <a:buClrTx/>
                <a:buSzPct val="100000"/>
                <a:buFontTx/>
                <a:buNone/>
                <a:tabLst/>
                <a:defRPr/>
              </a:pPr>
              <a:r>
                <a:rPr kumimoji="0" lang="en-US" sz="18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MPF</a:t>
              </a:r>
            </a:p>
            <a:p>
              <a:pPr marL="0" marR="0" lvl="0" indent="0" algn="ctr" defTabSz="2438400" rtl="0" eaLnBrk="1" fontAlgn="auto" latinLnBrk="0" hangingPunct="1">
                <a:lnSpc>
                  <a:spcPct val="100000"/>
                </a:lnSpc>
                <a:spcBef>
                  <a:spcPts val="2900"/>
                </a:spcBef>
                <a:spcAft>
                  <a:spcPts val="0"/>
                </a:spcAft>
                <a:buClrTx/>
                <a:buSzPct val="100000"/>
                <a:buFontTx/>
                <a:buNone/>
                <a:tabLst/>
                <a:defRPr/>
              </a:pPr>
              <a:endParaRPr kumimoji="0" lang="en-US" sz="1800" b="0" i="0" u="none" strike="noStrike" kern="0" cap="none" spc="0" normalizeH="0" baseline="0" noProof="0" dirty="0">
                <a:ln>
                  <a:noFill/>
                </a:ln>
                <a:solidFill>
                  <a:srgbClr val="000000"/>
                </a:solidFill>
                <a:effectLst/>
                <a:uLnTx/>
                <a:uFillTx/>
                <a:latin typeface="IBM Plex Sans Light"/>
                <a:ea typeface="+mn-ea"/>
                <a:cs typeface="+mn-cs"/>
                <a:sym typeface="IBM Plex Sans Light"/>
              </a:endParaRPr>
            </a:p>
          </p:txBody>
        </p:sp>
      </p:grpSp>
      <p:grpSp>
        <p:nvGrpSpPr>
          <p:cNvPr id="14" name="Group 13">
            <a:extLst>
              <a:ext uri="{FF2B5EF4-FFF2-40B4-BE49-F238E27FC236}">
                <a16:creationId xmlns:a16="http://schemas.microsoft.com/office/drawing/2014/main" id="{A6C27855-7B13-0C9E-CE66-604DCB872EB8}"/>
              </a:ext>
            </a:extLst>
          </p:cNvPr>
          <p:cNvGrpSpPr/>
          <p:nvPr/>
        </p:nvGrpSpPr>
        <p:grpSpPr>
          <a:xfrm>
            <a:off x="3432090" y="2350660"/>
            <a:ext cx="2293324" cy="960847"/>
            <a:chOff x="249937" y="2394449"/>
            <a:chExt cx="1832251" cy="960847"/>
          </a:xfrm>
        </p:grpSpPr>
        <p:sp>
          <p:nvSpPr>
            <p:cNvPr id="16" name="Rounded Rectangle 15">
              <a:extLst>
                <a:ext uri="{FF2B5EF4-FFF2-40B4-BE49-F238E27FC236}">
                  <a16:creationId xmlns:a16="http://schemas.microsoft.com/office/drawing/2014/main" id="{7C708DAD-BD02-F850-87D9-8524EB31D0D6}"/>
                </a:ext>
              </a:extLst>
            </p:cNvPr>
            <p:cNvSpPr/>
            <p:nvPr/>
          </p:nvSpPr>
          <p:spPr bwMode="auto">
            <a:xfrm>
              <a:off x="253019" y="2394449"/>
              <a:ext cx="1829169" cy="760163"/>
            </a:xfrm>
            <a:prstGeom prst="roundRect">
              <a:avLst/>
            </a:prstGeom>
            <a:solidFill>
              <a:srgbClr val="D4BBFF"/>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17" name="TextBox 16">
              <a:extLst>
                <a:ext uri="{FF2B5EF4-FFF2-40B4-BE49-F238E27FC236}">
                  <a16:creationId xmlns:a16="http://schemas.microsoft.com/office/drawing/2014/main" id="{7E2AA7F0-BF50-A34A-5041-F7AADAF9AFD4}"/>
                </a:ext>
              </a:extLst>
            </p:cNvPr>
            <p:cNvSpPr txBox="1"/>
            <p:nvPr/>
          </p:nvSpPr>
          <p:spPr>
            <a:xfrm>
              <a:off x="249937" y="2595133"/>
              <a:ext cx="1798063" cy="760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oAutofit/>
            </a:bodyPr>
            <a:lstStyle/>
            <a:p>
              <a:pPr marL="0" marR="0" lvl="0" indent="0" algn="ctr" defTabSz="2438400" rtl="0" eaLnBrk="1" fontAlgn="auto" latinLnBrk="0" hangingPunct="1">
                <a:lnSpc>
                  <a:spcPct val="100000"/>
                </a:lnSpc>
                <a:spcBef>
                  <a:spcPts val="2900"/>
                </a:spcBef>
                <a:spcAft>
                  <a:spcPts val="0"/>
                </a:spcAft>
                <a:buClrTx/>
                <a:buSzPct val="100000"/>
                <a:buFontTx/>
                <a:buNone/>
                <a:tabLst/>
                <a:defRPr/>
              </a:pPr>
              <a:r>
                <a:rPr kumimoji="0" lang="en-US" sz="18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OBP</a:t>
              </a:r>
            </a:p>
            <a:p>
              <a:pPr marL="0" marR="0" lvl="0" indent="0" algn="ctr" defTabSz="2438400" rtl="0" eaLnBrk="1" fontAlgn="auto" latinLnBrk="0" hangingPunct="1">
                <a:lnSpc>
                  <a:spcPct val="100000"/>
                </a:lnSpc>
                <a:spcBef>
                  <a:spcPts val="2900"/>
                </a:spcBef>
                <a:spcAft>
                  <a:spcPts val="0"/>
                </a:spcAft>
                <a:buClrTx/>
                <a:buSzPct val="100000"/>
                <a:buFontTx/>
                <a:buNone/>
                <a:tabLst/>
                <a:defRPr/>
              </a:pPr>
              <a:endParaRPr kumimoji="0" lang="en-US" sz="1800" b="0" i="0" u="none" strike="noStrike" kern="0" cap="none" spc="0" normalizeH="0" baseline="0" noProof="0" dirty="0">
                <a:ln>
                  <a:noFill/>
                </a:ln>
                <a:solidFill>
                  <a:srgbClr val="000000"/>
                </a:solidFill>
                <a:effectLst/>
                <a:uLnTx/>
                <a:uFillTx/>
                <a:latin typeface="IBM Plex Sans Light"/>
                <a:ea typeface="+mn-ea"/>
                <a:cs typeface="+mn-cs"/>
                <a:sym typeface="IBM Plex Sans Light"/>
              </a:endParaRPr>
            </a:p>
          </p:txBody>
        </p:sp>
      </p:grpSp>
      <p:grpSp>
        <p:nvGrpSpPr>
          <p:cNvPr id="18" name="Group 17">
            <a:extLst>
              <a:ext uri="{FF2B5EF4-FFF2-40B4-BE49-F238E27FC236}">
                <a16:creationId xmlns:a16="http://schemas.microsoft.com/office/drawing/2014/main" id="{F3D4FFA6-E6E7-0CD9-41A6-8A56D9965EBD}"/>
              </a:ext>
            </a:extLst>
          </p:cNvPr>
          <p:cNvGrpSpPr/>
          <p:nvPr/>
        </p:nvGrpSpPr>
        <p:grpSpPr>
          <a:xfrm>
            <a:off x="9493661" y="2350660"/>
            <a:ext cx="2282942" cy="960847"/>
            <a:chOff x="249937" y="2394449"/>
            <a:chExt cx="1832251" cy="960847"/>
          </a:xfrm>
        </p:grpSpPr>
        <p:sp>
          <p:nvSpPr>
            <p:cNvPr id="19" name="Rounded Rectangle 18">
              <a:extLst>
                <a:ext uri="{FF2B5EF4-FFF2-40B4-BE49-F238E27FC236}">
                  <a16:creationId xmlns:a16="http://schemas.microsoft.com/office/drawing/2014/main" id="{1EBCA01F-629E-ABC3-84DC-9C34A48E48C3}"/>
                </a:ext>
              </a:extLst>
            </p:cNvPr>
            <p:cNvSpPr/>
            <p:nvPr/>
          </p:nvSpPr>
          <p:spPr bwMode="auto">
            <a:xfrm>
              <a:off x="253019" y="2394449"/>
              <a:ext cx="1829169" cy="760163"/>
            </a:xfrm>
            <a:prstGeom prst="roundRect">
              <a:avLst/>
            </a:prstGeom>
            <a:solidFill>
              <a:srgbClr val="A56EFF"/>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21" name="TextBox 20">
              <a:extLst>
                <a:ext uri="{FF2B5EF4-FFF2-40B4-BE49-F238E27FC236}">
                  <a16:creationId xmlns:a16="http://schemas.microsoft.com/office/drawing/2014/main" id="{49B81010-26A4-B47B-9443-47FBA6F3C202}"/>
                </a:ext>
              </a:extLst>
            </p:cNvPr>
            <p:cNvSpPr txBox="1"/>
            <p:nvPr/>
          </p:nvSpPr>
          <p:spPr>
            <a:xfrm>
              <a:off x="249937" y="2595133"/>
              <a:ext cx="1798063" cy="760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0" marR="0" lvl="0" indent="0" algn="ctr" defTabSz="2438400" rtl="0" eaLnBrk="1" fontAlgn="auto" latinLnBrk="0" hangingPunct="1">
                <a:lnSpc>
                  <a:spcPct val="100000"/>
                </a:lnSpc>
                <a:spcBef>
                  <a:spcPts val="2900"/>
                </a:spcBef>
                <a:spcAft>
                  <a:spcPts val="0"/>
                </a:spcAft>
                <a:buClrTx/>
                <a:buSzPct val="100000"/>
                <a:buFontTx/>
                <a:buNone/>
                <a:tabLst/>
                <a:defRPr/>
              </a:pPr>
              <a:r>
                <a:rPr kumimoji="0" lang="en-US" sz="18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SQD</a:t>
              </a:r>
            </a:p>
            <a:p>
              <a:pPr marL="0" marR="0" lvl="0" indent="0" algn="ctr" defTabSz="2438400" rtl="0" eaLnBrk="1" fontAlgn="auto" latinLnBrk="0" hangingPunct="1">
                <a:lnSpc>
                  <a:spcPct val="100000"/>
                </a:lnSpc>
                <a:spcBef>
                  <a:spcPts val="2900"/>
                </a:spcBef>
                <a:spcAft>
                  <a:spcPts val="0"/>
                </a:spcAft>
                <a:buClrTx/>
                <a:buSzPct val="100000"/>
                <a:buFontTx/>
                <a:buNone/>
                <a:tabLst/>
                <a:defRPr/>
              </a:pPr>
              <a:endParaRPr kumimoji="0" lang="en-US" sz="1800" b="0" i="0" u="none" strike="noStrike" kern="0" cap="none" spc="0" normalizeH="0" baseline="0" noProof="0" dirty="0">
                <a:ln>
                  <a:noFill/>
                </a:ln>
                <a:solidFill>
                  <a:srgbClr val="000000"/>
                </a:solidFill>
                <a:effectLst/>
                <a:uLnTx/>
                <a:uFillTx/>
                <a:latin typeface="IBM Plex Sans Light"/>
                <a:ea typeface="+mn-ea"/>
                <a:cs typeface="+mn-cs"/>
                <a:sym typeface="IBM Plex Sans Light"/>
              </a:endParaRPr>
            </a:p>
          </p:txBody>
        </p:sp>
      </p:grpSp>
      <p:cxnSp>
        <p:nvCxnSpPr>
          <p:cNvPr id="11" name="Straight Connector 10">
            <a:extLst>
              <a:ext uri="{FF2B5EF4-FFF2-40B4-BE49-F238E27FC236}">
                <a16:creationId xmlns:a16="http://schemas.microsoft.com/office/drawing/2014/main" id="{BED1A03D-AAB0-9491-5B7D-FBC60748FE6C}"/>
              </a:ext>
            </a:extLst>
          </p:cNvPr>
          <p:cNvCxnSpPr>
            <a:cxnSpLocks/>
          </p:cNvCxnSpPr>
          <p:nvPr/>
        </p:nvCxnSpPr>
        <p:spPr bwMode="auto">
          <a:xfrm>
            <a:off x="6096000"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D7896B36-D599-1BC5-EAD2-FD919F5F2045}"/>
              </a:ext>
            </a:extLst>
          </p:cNvPr>
          <p:cNvCxnSpPr>
            <a:cxnSpLocks/>
          </p:cNvCxnSpPr>
          <p:nvPr/>
        </p:nvCxnSpPr>
        <p:spPr bwMode="auto">
          <a:xfrm>
            <a:off x="9143603"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331BCFDC-0DC9-042F-CB97-088A01862D18}"/>
              </a:ext>
            </a:extLst>
          </p:cNvPr>
          <p:cNvCxnSpPr>
            <a:cxnSpLocks/>
          </p:cNvCxnSpPr>
          <p:nvPr/>
        </p:nvCxnSpPr>
        <p:spPr bwMode="auto">
          <a:xfrm>
            <a:off x="3048397"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8" name="Arrow: Right 1">
            <a:extLst>
              <a:ext uri="{FF2B5EF4-FFF2-40B4-BE49-F238E27FC236}">
                <a16:creationId xmlns:a16="http://schemas.microsoft.com/office/drawing/2014/main" id="{16B4606A-C90C-A2E3-5641-94D506FCF0C5}"/>
              </a:ext>
            </a:extLst>
          </p:cNvPr>
          <p:cNvSpPr/>
          <p:nvPr/>
        </p:nvSpPr>
        <p:spPr bwMode="auto">
          <a:xfrm>
            <a:off x="2819633"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39" name="Arrow: Right 1">
            <a:extLst>
              <a:ext uri="{FF2B5EF4-FFF2-40B4-BE49-F238E27FC236}">
                <a16:creationId xmlns:a16="http://schemas.microsoft.com/office/drawing/2014/main" id="{9BD1D52E-8632-0F7F-C0AE-9823C21FC5E5}"/>
              </a:ext>
            </a:extLst>
          </p:cNvPr>
          <p:cNvSpPr/>
          <p:nvPr/>
        </p:nvSpPr>
        <p:spPr bwMode="auto">
          <a:xfrm>
            <a:off x="5914987"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40" name="Arrow: Right 1">
            <a:extLst>
              <a:ext uri="{FF2B5EF4-FFF2-40B4-BE49-F238E27FC236}">
                <a16:creationId xmlns:a16="http://schemas.microsoft.com/office/drawing/2014/main" id="{098CB326-A972-FC19-7E59-82280F68EB80}"/>
              </a:ext>
            </a:extLst>
          </p:cNvPr>
          <p:cNvSpPr/>
          <p:nvPr/>
        </p:nvSpPr>
        <p:spPr bwMode="auto">
          <a:xfrm>
            <a:off x="8932747" y="5663014"/>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IBM Plex Sans Light"/>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42" name="TextBox 41">
            <a:extLst>
              <a:ext uri="{FF2B5EF4-FFF2-40B4-BE49-F238E27FC236}">
                <a16:creationId xmlns:a16="http://schemas.microsoft.com/office/drawing/2014/main" id="{0A0F213A-71E0-4914-0304-5C5395EF5AB8}"/>
              </a:ext>
            </a:extLst>
          </p:cNvPr>
          <p:cNvSpPr txBox="1"/>
          <p:nvPr/>
        </p:nvSpPr>
        <p:spPr>
          <a:xfrm>
            <a:off x="370804" y="4718750"/>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Circuits</a:t>
            </a:r>
            <a:r>
              <a:rPr kumimoji="0" lang="en-US" sz="1400" b="1" i="0" u="none" strike="noStrike" kern="0" cap="none" spc="0" normalizeH="0" baseline="0" noProof="0" dirty="0">
                <a:ln>
                  <a:noFill/>
                </a:ln>
                <a:solidFill>
                  <a:srgbClr val="000000"/>
                </a:solidFill>
                <a:effectLst/>
                <a:uLnTx/>
                <a:uFillTx/>
                <a:latin typeface="IBM Plex Sans Light"/>
                <a:ea typeface="+mn-ea"/>
                <a:cs typeface="+mn-cs"/>
                <a:sym typeface="IBM Plex Sans Light"/>
              </a:rPr>
              <a:t>, </a:t>
            </a: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observable </a:t>
            </a:r>
          </a:p>
        </p:txBody>
      </p:sp>
      <p:sp>
        <p:nvSpPr>
          <p:cNvPr id="44" name="TextBox 43">
            <a:extLst>
              <a:ext uri="{FF2B5EF4-FFF2-40B4-BE49-F238E27FC236}">
                <a16:creationId xmlns:a16="http://schemas.microsoft.com/office/drawing/2014/main" id="{E6F3F171-F73E-1BF7-BD61-AF74CEDBD72D}"/>
              </a:ext>
            </a:extLst>
          </p:cNvPr>
          <p:cNvSpPr txBox="1"/>
          <p:nvPr/>
        </p:nvSpPr>
        <p:spPr>
          <a:xfrm>
            <a:off x="3395282" y="4718750"/>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ISA circuit, observable</a:t>
            </a:r>
          </a:p>
        </p:txBody>
      </p:sp>
      <p:sp>
        <p:nvSpPr>
          <p:cNvPr id="45" name="TextBox 44">
            <a:extLst>
              <a:ext uri="{FF2B5EF4-FFF2-40B4-BE49-F238E27FC236}">
                <a16:creationId xmlns:a16="http://schemas.microsoft.com/office/drawing/2014/main" id="{20180FA3-37DE-00BE-0B8C-CF298C988D1C}"/>
              </a:ext>
            </a:extLst>
          </p:cNvPr>
          <p:cNvSpPr txBox="1"/>
          <p:nvPr/>
        </p:nvSpPr>
        <p:spPr>
          <a:xfrm>
            <a:off x="6473140" y="4126169"/>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ISA circuit, observable</a:t>
            </a:r>
          </a:p>
        </p:txBody>
      </p:sp>
      <p:sp>
        <p:nvSpPr>
          <p:cNvPr id="46" name="TextBox 45">
            <a:extLst>
              <a:ext uri="{FF2B5EF4-FFF2-40B4-BE49-F238E27FC236}">
                <a16:creationId xmlns:a16="http://schemas.microsoft.com/office/drawing/2014/main" id="{8B17025F-9950-F126-FCF4-AF5F08555032}"/>
              </a:ext>
            </a:extLst>
          </p:cNvPr>
          <p:cNvSpPr txBox="1"/>
          <p:nvPr/>
        </p:nvSpPr>
        <p:spPr>
          <a:xfrm>
            <a:off x="6481076" y="4725026"/>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Expectation value/samples</a:t>
            </a:r>
          </a:p>
        </p:txBody>
      </p:sp>
      <p:sp>
        <p:nvSpPr>
          <p:cNvPr id="47" name="TextBox 46">
            <a:extLst>
              <a:ext uri="{FF2B5EF4-FFF2-40B4-BE49-F238E27FC236}">
                <a16:creationId xmlns:a16="http://schemas.microsoft.com/office/drawing/2014/main" id="{55797134-2DDB-6F27-C3F5-5B10EF08C137}"/>
              </a:ext>
            </a:extLst>
          </p:cNvPr>
          <p:cNvSpPr txBox="1"/>
          <p:nvPr/>
        </p:nvSpPr>
        <p:spPr>
          <a:xfrm>
            <a:off x="9493661"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IBM Plex Sans Light"/>
              </a:rPr>
              <a:t>Expectation value/samples</a:t>
            </a:r>
          </a:p>
        </p:txBody>
      </p:sp>
      <p:sp>
        <p:nvSpPr>
          <p:cNvPr id="48" name="TextBox 47">
            <a:extLst>
              <a:ext uri="{FF2B5EF4-FFF2-40B4-BE49-F238E27FC236}">
                <a16:creationId xmlns:a16="http://schemas.microsoft.com/office/drawing/2014/main" id="{214C42EF-E2B7-5D8A-3797-223983935AB5}"/>
              </a:ext>
            </a:extLst>
          </p:cNvPr>
          <p:cNvSpPr txBox="1"/>
          <p:nvPr/>
        </p:nvSpPr>
        <p:spPr>
          <a:xfrm>
            <a:off x="374761"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Domain inputs</a:t>
            </a:r>
          </a:p>
        </p:txBody>
      </p:sp>
      <p:sp>
        <p:nvSpPr>
          <p:cNvPr id="49" name="TextBox 48">
            <a:extLst>
              <a:ext uri="{FF2B5EF4-FFF2-40B4-BE49-F238E27FC236}">
                <a16:creationId xmlns:a16="http://schemas.microsoft.com/office/drawing/2014/main" id="{978145D0-A031-14B9-2B82-1695D510A272}"/>
              </a:ext>
            </a:extLst>
          </p:cNvPr>
          <p:cNvSpPr txBox="1"/>
          <p:nvPr/>
        </p:nvSpPr>
        <p:spPr>
          <a:xfrm>
            <a:off x="3395282" y="4119893"/>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145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Input: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Circuits</a:t>
            </a:r>
            <a:r>
              <a:rPr kumimoji="0" lang="en-US" sz="1400" b="1" i="0" u="none" strike="noStrike" kern="0" cap="none" spc="0" normalizeH="0" baseline="0" noProof="0" dirty="0">
                <a:ln>
                  <a:noFill/>
                </a:ln>
                <a:solidFill>
                  <a:srgbClr val="000000"/>
                </a:solidFill>
                <a:effectLst/>
                <a:uLnTx/>
                <a:uFillTx/>
                <a:latin typeface="IBM Plex Sans Light"/>
                <a:ea typeface="+mn-ea"/>
                <a:cs typeface="+mn-cs"/>
                <a:sym typeface="IBM Plex Sans Light"/>
              </a:rPr>
              <a:t>, </a:t>
            </a: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observable </a:t>
            </a:r>
          </a:p>
        </p:txBody>
      </p:sp>
      <p:sp>
        <p:nvSpPr>
          <p:cNvPr id="50" name="TextBox 49">
            <a:extLst>
              <a:ext uri="{FF2B5EF4-FFF2-40B4-BE49-F238E27FC236}">
                <a16:creationId xmlns:a16="http://schemas.microsoft.com/office/drawing/2014/main" id="{6A5CA1CB-01A1-8EDE-7E34-3244F75E72D3}"/>
              </a:ext>
            </a:extLst>
          </p:cNvPr>
          <p:cNvSpPr txBox="1"/>
          <p:nvPr/>
        </p:nvSpPr>
        <p:spPr>
          <a:xfrm>
            <a:off x="9493661" y="4723898"/>
            <a:ext cx="2794584" cy="4408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marL="0" marR="0" lvl="0" indent="0" algn="l" defTabSz="1218956" rtl="0" eaLnBrk="1" fontAlgn="auto" latinLnBrk="0" hangingPunct="1">
              <a:lnSpc>
                <a:spcPct val="100000"/>
              </a:lnSpc>
              <a:spcBef>
                <a:spcPts val="0"/>
              </a:spcBef>
              <a:spcAft>
                <a:spcPts val="0"/>
              </a:spcAft>
              <a:buClrTx/>
              <a:buSzPct val="100000"/>
              <a:buFontTx/>
              <a:buNone/>
              <a:tabLst/>
              <a:defRPr/>
            </a:pP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Output:</a:t>
            </a:r>
            <a:b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br>
            <a:r>
              <a:rPr kumimoji="0" lang="en-US" sz="1400" b="0" i="0" u="none" strike="noStrike" kern="0" cap="none" spc="0" normalizeH="0" baseline="0" noProof="0" dirty="0">
                <a:ln>
                  <a:noFill/>
                </a:ln>
                <a:solidFill>
                  <a:srgbClr val="000000"/>
                </a:solidFill>
                <a:effectLst/>
                <a:uLnTx/>
                <a:uFillTx/>
                <a:latin typeface="IBM Plex Sans Light"/>
                <a:ea typeface="+mn-ea"/>
                <a:cs typeface="+mn-cs"/>
                <a:sym typeface="IBM Plex Sans Light"/>
              </a:rPr>
              <a:t>data objects/visualizations</a:t>
            </a:r>
            <a:endParaRPr kumimoji="0" lang="en-US" sz="1200" b="0" i="0" u="none" strike="noStrike" kern="1200" cap="none" spc="0" normalizeH="0" baseline="0" noProof="0" dirty="0">
              <a:ln>
                <a:noFill/>
              </a:ln>
              <a:solidFill>
                <a:srgbClr val="000000"/>
              </a:solidFill>
              <a:effectLst/>
              <a:uLnTx/>
              <a:uFillTx/>
              <a:latin typeface="IBM Plex Sans Light"/>
              <a:ea typeface="+mn-ea"/>
              <a:cs typeface="+mn-cs"/>
            </a:endParaRPr>
          </a:p>
          <a:p>
            <a:pPr marL="0" marR="0" lvl="0" indent="0" algn="l" defTabSz="1218956" rtl="0" eaLnBrk="1" fontAlgn="auto" latinLnBrk="0" hangingPunct="1">
              <a:lnSpc>
                <a:spcPct val="100000"/>
              </a:lnSpc>
              <a:spcBef>
                <a:spcPts val="145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IBM Plex Sans Light"/>
              <a:ea typeface="+mn-ea"/>
              <a:cs typeface="+mn-cs"/>
            </a:endParaRPr>
          </a:p>
        </p:txBody>
      </p:sp>
      <p:sp>
        <p:nvSpPr>
          <p:cNvPr id="12" name="Text Placeholder 2">
            <a:extLst>
              <a:ext uri="{FF2B5EF4-FFF2-40B4-BE49-F238E27FC236}">
                <a16:creationId xmlns:a16="http://schemas.microsoft.com/office/drawing/2014/main" id="{1DA66D4A-DC91-68F8-C3A4-6FAE87D7B75C}"/>
              </a:ext>
            </a:extLst>
          </p:cNvPr>
          <p:cNvSpPr txBox="1">
            <a:spLocks/>
          </p:cNvSpPr>
          <p:nvPr/>
        </p:nvSpPr>
        <p:spPr>
          <a:xfrm>
            <a:off x="6367663" y="5521231"/>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marL="0" marR="0" lvl="0" indent="0" algn="ctr" defTabSz="1218956" rtl="0" eaLnBrk="1" fontAlgn="auto" latinLnBrk="0" hangingPunct="1">
              <a:lnSpc>
                <a:spcPct val="11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Execute</a:t>
            </a:r>
          </a:p>
        </p:txBody>
      </p:sp>
      <p:sp>
        <p:nvSpPr>
          <p:cNvPr id="20" name="TextBox 19">
            <a:extLst>
              <a:ext uri="{FF2B5EF4-FFF2-40B4-BE49-F238E27FC236}">
                <a16:creationId xmlns:a16="http://schemas.microsoft.com/office/drawing/2014/main" id="{9147E352-9D40-A90A-ABA9-1F7C2EE4E877}"/>
              </a:ext>
            </a:extLst>
          </p:cNvPr>
          <p:cNvSpPr txBox="1"/>
          <p:nvPr/>
        </p:nvSpPr>
        <p:spPr>
          <a:xfrm>
            <a:off x="12538553" y="5736921"/>
            <a:ext cx="0" cy="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rtlCol="0">
            <a:noAutofit/>
          </a:bodyPr>
          <a:lstStyle/>
          <a:p>
            <a:pPr marL="444465" marR="0" lvl="0" indent="-446749" algn="l" defTabSz="2438400" rtl="0" eaLnBrk="1" fontAlgn="auto" latinLnBrk="0" hangingPunct="1">
              <a:lnSpc>
                <a:spcPct val="100000"/>
              </a:lnSpc>
              <a:spcBef>
                <a:spcPts val="2900"/>
              </a:spcBef>
              <a:spcAft>
                <a:spcPts val="0"/>
              </a:spcAft>
              <a:buClrTx/>
              <a:buSzPct val="100000"/>
              <a:buFontTx/>
              <a:buChar char="–"/>
              <a:tabLst/>
              <a:defRPr/>
            </a:pPr>
            <a:endParaRPr kumimoji="0" lang="en-US" sz="1800" b="0" i="0" u="none" strike="noStrike" kern="0" cap="none" spc="0" normalizeH="0" baseline="0" noProof="0" dirty="0">
              <a:ln>
                <a:noFill/>
              </a:ln>
              <a:solidFill>
                <a:srgbClr val="000000"/>
              </a:solidFill>
              <a:effectLst/>
              <a:uLnTx/>
              <a:uFillTx/>
              <a:latin typeface="IBM Plex Sans Light"/>
              <a:ea typeface="+mn-ea"/>
              <a:cs typeface="+mn-cs"/>
              <a:sym typeface="IBM Plex Sans Light"/>
            </a:endParaRPr>
          </a:p>
        </p:txBody>
      </p:sp>
    </p:spTree>
    <p:extLst>
      <p:ext uri="{BB962C8B-B14F-4D97-AF65-F5344CB8AC3E}">
        <p14:creationId xmlns:p14="http://schemas.microsoft.com/office/powerpoint/2010/main" val="1019288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6C88D-C192-B60D-5CF8-B8266ABAA614}"/>
              </a:ext>
            </a:extLst>
          </p:cNvPr>
          <p:cNvSpPr>
            <a:spLocks noGrp="1"/>
          </p:cNvSpPr>
          <p:nvPr>
            <p:ph type="title"/>
          </p:nvPr>
        </p:nvSpPr>
        <p:spPr>
          <a:xfrm>
            <a:off x="287999" y="1105110"/>
            <a:ext cx="3821482" cy="4326458"/>
          </a:xfrm>
        </p:spPr>
        <p:txBody>
          <a:bodyPr lIns="0" tIns="0" rIns="0" bIns="0" anchor="t"/>
          <a:lstStyle/>
          <a:p>
            <a:r>
              <a:rPr lang="en-US" sz="3200" dirty="0"/>
              <a:t>For more information about </a:t>
            </a:r>
            <a:r>
              <a:rPr lang="en-US" sz="3200" b="1" err="1">
                <a:solidFill>
                  <a:schemeClr val="accent2"/>
                </a:solidFill>
              </a:rPr>
              <a:t>Qiskit</a:t>
            </a:r>
            <a:r>
              <a:rPr lang="en-US" sz="3200" b="1" dirty="0">
                <a:solidFill>
                  <a:schemeClr val="accent2"/>
                </a:solidFill>
              </a:rPr>
              <a:t> addons</a:t>
            </a:r>
            <a:r>
              <a:rPr lang="en-US" sz="3200" dirty="0"/>
              <a:t> and how to access them, check out the IBM Quantum Documentation</a:t>
            </a:r>
          </a:p>
        </p:txBody>
      </p:sp>
      <p:pic>
        <p:nvPicPr>
          <p:cNvPr id="6" name="Picture Placeholder 5">
            <a:extLst>
              <a:ext uri="{FF2B5EF4-FFF2-40B4-BE49-F238E27FC236}">
                <a16:creationId xmlns:a16="http://schemas.microsoft.com/office/drawing/2014/main" id="{00356DBD-D698-1BC2-80E8-610274FFD2B8}"/>
              </a:ext>
            </a:extLst>
          </p:cNvPr>
          <p:cNvPicPr>
            <a:picLocks noGrp="1" noChangeAspect="1"/>
          </p:cNvPicPr>
          <p:nvPr>
            <p:ph type="pic" sz="quarter" idx="12"/>
          </p:nvPr>
        </p:nvPicPr>
        <p:blipFill>
          <a:blip r:embed="rId2"/>
          <a:srcRect l="5924" r="5924"/>
          <a:stretch/>
        </p:blipFill>
        <p:spPr>
          <a:xfrm>
            <a:off x="6781626" y="1106078"/>
            <a:ext cx="3697609" cy="4204932"/>
          </a:xfrm>
        </p:spPr>
      </p:pic>
    </p:spTree>
    <p:extLst>
      <p:ext uri="{BB962C8B-B14F-4D97-AF65-F5344CB8AC3E}">
        <p14:creationId xmlns:p14="http://schemas.microsoft.com/office/powerpoint/2010/main" val="1362822601"/>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4036772" cy="670225"/>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3" name="Footer Placeholder 2">
            <a:extLst>
              <a:ext uri="{FF2B5EF4-FFF2-40B4-BE49-F238E27FC236}">
                <a16:creationId xmlns:a16="http://schemas.microsoft.com/office/drawing/2014/main" id="{0B25A172-5EE6-87BF-842B-B618D6F1ED4E}"/>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29</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4762578" y="266888"/>
            <a:ext cx="6504725" cy="2954655"/>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r>
              <a:rPr kumimoji="0" lang="en-US" sz="4800" b="0" i="0" u="none" strike="noStrike" kern="0" cap="none" spc="0" normalizeH="0" baseline="0" noProof="0" dirty="0">
                <a:ln>
                  <a:noFill/>
                </a:ln>
                <a:solidFill>
                  <a:srgbClr val="000000"/>
                </a:solidFill>
                <a:effectLst/>
                <a:uLnTx/>
                <a:uFillTx/>
                <a:latin typeface="IBM Plex Sans"/>
                <a:ea typeface="+mj-ea"/>
                <a:cs typeface="+mj-cs"/>
                <a:sym typeface="IBM Plex Sans Light"/>
              </a:rPr>
              <a:t>Qiskit addon for multi-product formulas</a:t>
            </a:r>
          </a:p>
          <a:p>
            <a:endParaRPr lang="en-US" sz="5400" kern="0" dirty="0">
              <a:solidFill>
                <a:srgbClr val="000000"/>
              </a:solidFill>
              <a:latin typeface="IBM Plex Sans" panose="020B0503050203000203" pitchFamily="34" charset="0"/>
              <a:ea typeface="+mj-ea"/>
              <a:cs typeface="+mj-cs"/>
              <a:sym typeface="IBM Plex Sans Light"/>
            </a:endParaRPr>
          </a:p>
          <a:p>
            <a:r>
              <a:rPr lang="en-US" sz="3600" kern="0" dirty="0">
                <a:solidFill>
                  <a:schemeClr val="accent1"/>
                </a:solidFill>
                <a:latin typeface="IBM Plex Mono" panose="020B0509050203000203" pitchFamily="49" charset="77"/>
                <a:ea typeface="+mj-ea"/>
                <a:cs typeface="+mj-cs"/>
                <a:sym typeface="IBM Plex Sans Light"/>
              </a:rPr>
              <a:t>Qiskit/qiskit-addon-</a:t>
            </a:r>
            <a:r>
              <a:rPr lang="en-US" sz="3600" kern="0" dirty="0" err="1">
                <a:solidFill>
                  <a:schemeClr val="accent1"/>
                </a:solidFill>
                <a:latin typeface="IBM Plex Mono" panose="020B0509050203000203" pitchFamily="49" charset="77"/>
                <a:ea typeface="+mj-ea"/>
                <a:cs typeface="+mj-cs"/>
                <a:sym typeface="IBM Plex Sans Light"/>
              </a:rPr>
              <a:t>mpf</a:t>
            </a:r>
            <a:endParaRPr lang="en-US" sz="3600" dirty="0">
              <a:solidFill>
                <a:schemeClr val="accent1"/>
              </a:solidFill>
              <a:latin typeface="IBM Plex Mono" panose="020B0509050203000203" pitchFamily="49" charset="77"/>
            </a:endParaRP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1473201"/>
            <a:ext cx="4334930" cy="3099478"/>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11" name="Picture Placeholder 5">
            <a:extLst>
              <a:ext uri="{FF2B5EF4-FFF2-40B4-BE49-F238E27FC236}">
                <a16:creationId xmlns:a16="http://schemas.microsoft.com/office/drawing/2014/main" id="{F93E375C-1216-A3E9-E53C-7FC644043DDB}"/>
              </a:ext>
            </a:extLst>
          </p:cNvPr>
          <p:cNvPicPr>
            <a:picLocks noChangeAspect="1"/>
          </p:cNvPicPr>
          <p:nvPr/>
        </p:nvPicPr>
        <p:blipFill>
          <a:blip r:embed="rId2"/>
          <a:srcRect l="5924" r="5924"/>
          <a:stretch/>
        </p:blipFill>
        <p:spPr>
          <a:xfrm>
            <a:off x="1414781" y="4600766"/>
            <a:ext cx="1503575" cy="1708726"/>
          </a:xfrm>
          <a:prstGeom prst="rect">
            <a:avLst/>
          </a:prstGeom>
        </p:spPr>
      </p:pic>
      <p:pic>
        <p:nvPicPr>
          <p:cNvPr id="5" name="Picture 4" descr="Profile photo for Niall Robertson">
            <a:extLst>
              <a:ext uri="{FF2B5EF4-FFF2-40B4-BE49-F238E27FC236}">
                <a16:creationId xmlns:a16="http://schemas.microsoft.com/office/drawing/2014/main" id="{7653DB96-A7D3-8D0D-451D-290303D051C2}"/>
              </a:ext>
            </a:extLst>
          </p:cNvPr>
          <p:cNvPicPr>
            <a:picLocks noChangeAspect="1"/>
          </p:cNvPicPr>
          <p:nvPr/>
        </p:nvPicPr>
        <p:blipFill>
          <a:blip r:embed="rId3"/>
          <a:srcRect l="11084" t="9745" r="11325" b="10145"/>
          <a:stretch/>
        </p:blipFill>
        <p:spPr>
          <a:xfrm>
            <a:off x="5391968" y="4511210"/>
            <a:ext cx="1363932" cy="1430707"/>
          </a:xfrm>
          <a:prstGeom prst="rect">
            <a:avLst/>
          </a:prstGeom>
        </p:spPr>
      </p:pic>
      <p:pic>
        <p:nvPicPr>
          <p:cNvPr id="8" name="Picture 7" descr="Profile photo for Max Rossmannek">
            <a:extLst>
              <a:ext uri="{FF2B5EF4-FFF2-40B4-BE49-F238E27FC236}">
                <a16:creationId xmlns:a16="http://schemas.microsoft.com/office/drawing/2014/main" id="{61208377-475C-4D38-AA1A-DD637C70BF15}"/>
              </a:ext>
            </a:extLst>
          </p:cNvPr>
          <p:cNvPicPr>
            <a:picLocks noChangeAspect="1"/>
          </p:cNvPicPr>
          <p:nvPr/>
        </p:nvPicPr>
        <p:blipFill>
          <a:blip r:embed="rId4"/>
          <a:srcRect l="1385" t="8217" r="12391" b="5128"/>
          <a:stretch/>
        </p:blipFill>
        <p:spPr>
          <a:xfrm>
            <a:off x="7403079" y="4501551"/>
            <a:ext cx="1449078" cy="1442610"/>
          </a:xfrm>
          <a:prstGeom prst="rect">
            <a:avLst/>
          </a:prstGeom>
        </p:spPr>
      </p:pic>
      <p:pic>
        <p:nvPicPr>
          <p:cNvPr id="12" name="Picture 11">
            <a:extLst>
              <a:ext uri="{FF2B5EF4-FFF2-40B4-BE49-F238E27FC236}">
                <a16:creationId xmlns:a16="http://schemas.microsoft.com/office/drawing/2014/main" id="{9E88041C-1A14-E6E5-83E1-76A8E139FADE}"/>
              </a:ext>
            </a:extLst>
          </p:cNvPr>
          <p:cNvPicPr>
            <a:picLocks noChangeAspect="1"/>
          </p:cNvPicPr>
          <p:nvPr/>
        </p:nvPicPr>
        <p:blipFill>
          <a:blip r:embed="rId5"/>
          <a:srcRect l="2115" t="1164" r="1058" b="1981"/>
          <a:stretch/>
        </p:blipFill>
        <p:spPr>
          <a:xfrm>
            <a:off x="9452791" y="4492350"/>
            <a:ext cx="1436143" cy="1450184"/>
          </a:xfrm>
          <a:prstGeom prst="rect">
            <a:avLst/>
          </a:prstGeom>
        </p:spPr>
      </p:pic>
      <p:sp>
        <p:nvSpPr>
          <p:cNvPr id="13" name="TextBox 12">
            <a:extLst>
              <a:ext uri="{FF2B5EF4-FFF2-40B4-BE49-F238E27FC236}">
                <a16:creationId xmlns:a16="http://schemas.microsoft.com/office/drawing/2014/main" id="{115E361E-F664-E8FA-92A6-B2FB9A1554F9}"/>
              </a:ext>
            </a:extLst>
          </p:cNvPr>
          <p:cNvSpPr txBox="1"/>
          <p:nvPr/>
        </p:nvSpPr>
        <p:spPr>
          <a:xfrm>
            <a:off x="5219813" y="6036615"/>
            <a:ext cx="1751163"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buSzPct val="100000"/>
            </a:pPr>
            <a:r>
              <a:rPr lang="en-US" kern="0" dirty="0">
                <a:solidFill>
                  <a:srgbClr val="000000"/>
                </a:solidFill>
                <a:ea typeface="+mj-ea"/>
                <a:cs typeface="+mj-cs"/>
              </a:rPr>
              <a:t>Niall Robertson</a:t>
            </a:r>
          </a:p>
        </p:txBody>
      </p:sp>
      <p:sp>
        <p:nvSpPr>
          <p:cNvPr id="14" name="TextBox 13">
            <a:extLst>
              <a:ext uri="{FF2B5EF4-FFF2-40B4-BE49-F238E27FC236}">
                <a16:creationId xmlns:a16="http://schemas.microsoft.com/office/drawing/2014/main" id="{14C5A6F8-701D-F2A0-0FDB-521A85891624}"/>
              </a:ext>
            </a:extLst>
          </p:cNvPr>
          <p:cNvSpPr txBox="1"/>
          <p:nvPr/>
        </p:nvSpPr>
        <p:spPr>
          <a:xfrm>
            <a:off x="7117623" y="6036614"/>
            <a:ext cx="2014747"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Max Rossmannek</a:t>
            </a:r>
            <a:endParaRPr lang="en-US" dirty="0">
              <a:ea typeface="+mj-ea"/>
              <a:cs typeface="+mj-cs"/>
            </a:endParaRPr>
          </a:p>
        </p:txBody>
      </p:sp>
      <p:sp>
        <p:nvSpPr>
          <p:cNvPr id="15" name="TextBox 14">
            <a:extLst>
              <a:ext uri="{FF2B5EF4-FFF2-40B4-BE49-F238E27FC236}">
                <a16:creationId xmlns:a16="http://schemas.microsoft.com/office/drawing/2014/main" id="{194F9BD0-06C7-F42C-D38C-5E6549B64C27}"/>
              </a:ext>
            </a:extLst>
          </p:cNvPr>
          <p:cNvSpPr txBox="1"/>
          <p:nvPr/>
        </p:nvSpPr>
        <p:spPr>
          <a:xfrm>
            <a:off x="9164000" y="6036613"/>
            <a:ext cx="2014747"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Kate Marshall</a:t>
            </a:r>
            <a:endParaRPr lang="en-US" dirty="0">
              <a:ea typeface="+mj-ea"/>
              <a:cs typeface="+mj-cs"/>
            </a:endParaRPr>
          </a:p>
        </p:txBody>
      </p:sp>
    </p:spTree>
    <p:extLst>
      <p:ext uri="{BB962C8B-B14F-4D97-AF65-F5344CB8AC3E}">
        <p14:creationId xmlns:p14="http://schemas.microsoft.com/office/powerpoint/2010/main" val="403459576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8FE51-E3CB-3E29-2129-FEA8BBE05275}"/>
              </a:ext>
            </a:extLst>
          </p:cNvPr>
          <p:cNvSpPr>
            <a:spLocks noGrp="1"/>
          </p:cNvSpPr>
          <p:nvPr>
            <p:ph type="title"/>
          </p:nvPr>
        </p:nvSpPr>
        <p:spPr>
          <a:xfrm>
            <a:off x="287300" y="210312"/>
            <a:ext cx="8297900" cy="4095750"/>
          </a:xfrm>
        </p:spPr>
        <p:txBody>
          <a:bodyPr/>
          <a:lstStyle/>
          <a:p>
            <a:r>
              <a:rPr lang="en-US" sz="13800" dirty="0"/>
              <a:t>Part 1</a:t>
            </a:r>
            <a:br>
              <a:rPr lang="en-US" dirty="0"/>
            </a:br>
            <a:br>
              <a:rPr lang="en-US" dirty="0"/>
            </a:br>
            <a:r>
              <a:rPr lang="en-US" sz="6000" dirty="0">
                <a:latin typeface="IBM Plex Sans" panose="020B0503050203000203" pitchFamily="34" charset="0"/>
              </a:rPr>
              <a:t>Building quantum algorithms with </a:t>
            </a:r>
            <a:r>
              <a:rPr lang="en-US" sz="6000" dirty="0">
                <a:solidFill>
                  <a:schemeClr val="accent2"/>
                </a:solidFill>
                <a:latin typeface="IBM Plex Sans" panose="020B0503050203000203" pitchFamily="34" charset="0"/>
              </a:rPr>
              <a:t>Qiskit</a:t>
            </a:r>
          </a:p>
        </p:txBody>
      </p:sp>
      <p:sp>
        <p:nvSpPr>
          <p:cNvPr id="3" name="Footer Placeholder 2">
            <a:extLst>
              <a:ext uri="{FF2B5EF4-FFF2-40B4-BE49-F238E27FC236}">
                <a16:creationId xmlns:a16="http://schemas.microsoft.com/office/drawing/2014/main" id="{2A12E02F-E219-C0F7-4203-E4BAAE7434A9}"/>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34907529-B415-0AF2-8007-4885CED0BA05}"/>
              </a:ext>
            </a:extLst>
          </p:cNvPr>
          <p:cNvSpPr>
            <a:spLocks noGrp="1"/>
          </p:cNvSpPr>
          <p:nvPr>
            <p:ph type="sldNum" sz="quarter" idx="4"/>
          </p:nvPr>
        </p:nvSpPr>
        <p:spPr/>
        <p:txBody>
          <a:bodyPr/>
          <a:lstStyle/>
          <a:p>
            <a:fld id="{86CB4B4D-7CA3-9044-876B-883B54F8677D}" type="slidenum">
              <a:rPr lang="en-US" smtClean="0"/>
              <a:pPr/>
              <a:t>3</a:t>
            </a:fld>
            <a:endParaRPr lang="en-US" dirty="0"/>
          </a:p>
        </p:txBody>
      </p:sp>
      <p:pic>
        <p:nvPicPr>
          <p:cNvPr id="7" name="Picture 6">
            <a:extLst>
              <a:ext uri="{FF2B5EF4-FFF2-40B4-BE49-F238E27FC236}">
                <a16:creationId xmlns:a16="http://schemas.microsoft.com/office/drawing/2014/main" id="{755AA021-D176-0D1D-365D-2DB0B751C1E5}"/>
              </a:ext>
            </a:extLst>
          </p:cNvPr>
          <p:cNvPicPr>
            <a:picLocks noChangeAspect="1"/>
          </p:cNvPicPr>
          <p:nvPr/>
        </p:nvPicPr>
        <p:blipFill>
          <a:blip r:embed="rId2"/>
          <a:stretch>
            <a:fillRect/>
          </a:stretch>
        </p:blipFill>
        <p:spPr>
          <a:xfrm>
            <a:off x="8585200" y="669955"/>
            <a:ext cx="2642877" cy="2642877"/>
          </a:xfrm>
          <a:prstGeom prst="rect">
            <a:avLst/>
          </a:prstGeom>
        </p:spPr>
      </p:pic>
    </p:spTree>
    <p:extLst>
      <p:ext uri="{BB962C8B-B14F-4D97-AF65-F5344CB8AC3E}">
        <p14:creationId xmlns:p14="http://schemas.microsoft.com/office/powerpoint/2010/main" val="184226706"/>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FAE10-1BF4-3EFA-7D59-04D44DC45624}"/>
              </a:ext>
            </a:extLst>
          </p:cNvPr>
          <p:cNvSpPr>
            <a:spLocks noGrp="1"/>
          </p:cNvSpPr>
          <p:nvPr>
            <p:ph type="title"/>
          </p:nvPr>
        </p:nvSpPr>
        <p:spPr>
          <a:xfrm>
            <a:off x="287998" y="288036"/>
            <a:ext cx="6143282" cy="953294"/>
          </a:xfrm>
        </p:spPr>
        <p:txBody>
          <a:bodyPr/>
          <a:lstStyle/>
          <a:p>
            <a:r>
              <a:rPr lang="en-US" sz="3200" dirty="0"/>
              <a:t>Multi-product formulas (MPF)</a:t>
            </a:r>
          </a:p>
        </p:txBody>
      </p:sp>
      <p:sp>
        <p:nvSpPr>
          <p:cNvPr id="3" name="Text Placeholder 2">
            <a:extLst>
              <a:ext uri="{FF2B5EF4-FFF2-40B4-BE49-F238E27FC236}">
                <a16:creationId xmlns:a16="http://schemas.microsoft.com/office/drawing/2014/main" id="{2DFA6AB6-DCCD-B03D-7BD4-F61F9A119198}"/>
              </a:ext>
            </a:extLst>
          </p:cNvPr>
          <p:cNvSpPr>
            <a:spLocks noGrp="1"/>
          </p:cNvSpPr>
          <p:nvPr>
            <p:ph type="body" sz="quarter" idx="11"/>
          </p:nvPr>
        </p:nvSpPr>
        <p:spPr>
          <a:xfrm>
            <a:off x="287999" y="1200490"/>
            <a:ext cx="6718618" cy="4232777"/>
          </a:xfrm>
        </p:spPr>
        <p:txBody>
          <a:bodyPr lIns="0" tIns="0" rIns="0" bIns="0" anchor="t"/>
          <a:lstStyle/>
          <a:p>
            <a:r>
              <a:rPr lang="en-US" i="1" dirty="0">
                <a:ea typeface="+mj-lt"/>
                <a:cs typeface="+mj-lt"/>
              </a:rPr>
              <a:t>A quantum computer can only approximate the exact time evolution of a Hamiltonian due to algorithmic errors known as Trotter errors.</a:t>
            </a:r>
            <a:endParaRPr lang="en-US" i="1" dirty="0"/>
          </a:p>
          <a:p>
            <a:endParaRPr lang="en-US" i="1" dirty="0">
              <a:ea typeface="+mj-lt"/>
              <a:cs typeface="+mj-lt"/>
            </a:endParaRPr>
          </a:p>
          <a:p>
            <a:r>
              <a:rPr lang="en-US" i="1" dirty="0">
                <a:ea typeface="+mj-lt"/>
                <a:cs typeface="+mj-lt"/>
              </a:rPr>
              <a:t>Multi-product formulas (MPF) are a technique to reduce this error through a weighted combination of several circuit executions.</a:t>
            </a:r>
            <a:r>
              <a:rPr lang="en-US" sz="1800" i="1" dirty="0">
                <a:effectLst/>
              </a:rPr>
              <a:t> </a:t>
            </a:r>
            <a:endParaRPr lang="en-US" dirty="0"/>
          </a:p>
          <a:p>
            <a:endParaRPr lang="en-US" dirty="0"/>
          </a:p>
          <a:p>
            <a:r>
              <a:rPr lang="en-US" b="1" dirty="0"/>
              <a:t>Computational tradeoffs/scaling</a:t>
            </a:r>
            <a:r>
              <a:rPr lang="en-US" dirty="0"/>
              <a:t>: Generate a small set of circuits with increasing numbers of Trotter steps and extrapolate towards the exact limit. For a given set of Trotter steps, this extrapolation is cheap, but finding a good set of values may be difficult.</a:t>
            </a:r>
          </a:p>
          <a:p>
            <a:endParaRPr lang="en-US" dirty="0"/>
          </a:p>
          <a:p>
            <a:r>
              <a:rPr lang="en-US" b="1" dirty="0"/>
              <a:t>Problem domains</a:t>
            </a:r>
            <a:r>
              <a:rPr lang="en-US" dirty="0"/>
              <a:t>: Applicable to any use case involving Trotter formulas.</a:t>
            </a:r>
          </a:p>
        </p:txBody>
      </p:sp>
      <p:sp>
        <p:nvSpPr>
          <p:cNvPr id="5" name="Footer Placeholder 4">
            <a:extLst>
              <a:ext uri="{FF2B5EF4-FFF2-40B4-BE49-F238E27FC236}">
                <a16:creationId xmlns:a16="http://schemas.microsoft.com/office/drawing/2014/main" id="{313E9633-D0FD-D5B5-C194-028DAFA16BF8}"/>
              </a:ext>
            </a:extLst>
          </p:cNvPr>
          <p:cNvSpPr>
            <a:spLocks noGrp="1"/>
          </p:cNvSpPr>
          <p:nvPr>
            <p:ph type="ftr" sz="quarter" idx="13"/>
          </p:nvPr>
        </p:nvSpPr>
        <p:spPr/>
        <p:txBody>
          <a:bodyPr/>
          <a:lstStyle/>
          <a:p>
            <a:r>
              <a:rPr lang="en-US"/>
              <a:t>IBM Quantum</a:t>
            </a:r>
            <a:endParaRPr lang="en-US" dirty="0"/>
          </a:p>
        </p:txBody>
      </p:sp>
      <p:sp>
        <p:nvSpPr>
          <p:cNvPr id="6" name="Slide Number Placeholder 5">
            <a:extLst>
              <a:ext uri="{FF2B5EF4-FFF2-40B4-BE49-F238E27FC236}">
                <a16:creationId xmlns:a16="http://schemas.microsoft.com/office/drawing/2014/main" id="{1C6AFF25-8D46-DCF0-A86C-449D7D00E49A}"/>
              </a:ext>
            </a:extLst>
          </p:cNvPr>
          <p:cNvSpPr>
            <a:spLocks noGrp="1"/>
          </p:cNvSpPr>
          <p:nvPr>
            <p:ph type="sldNum" sz="quarter" idx="4"/>
          </p:nvPr>
        </p:nvSpPr>
        <p:spPr/>
        <p:txBody>
          <a:bodyPr/>
          <a:lstStyle/>
          <a:p>
            <a:fld id="{86CB4B4D-7CA3-9044-876B-883B54F8677D}" type="slidenum">
              <a:rPr lang="en-US" smtClean="0"/>
              <a:pPr/>
              <a:t>30</a:t>
            </a:fld>
            <a:endParaRPr lang="en-US" dirty="0"/>
          </a:p>
        </p:txBody>
      </p:sp>
      <p:sp>
        <p:nvSpPr>
          <p:cNvPr id="32" name="TextBox 31">
            <a:extLst>
              <a:ext uri="{FF2B5EF4-FFF2-40B4-BE49-F238E27FC236}">
                <a16:creationId xmlns:a16="http://schemas.microsoft.com/office/drawing/2014/main" id="{2420BDB1-1322-2E81-8D55-03F1DE2853CB}"/>
              </a:ext>
            </a:extLst>
          </p:cNvPr>
          <p:cNvSpPr txBox="1"/>
          <p:nvPr/>
        </p:nvSpPr>
        <p:spPr>
          <a:xfrm>
            <a:off x="7006617" y="922605"/>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Map</a:t>
            </a:r>
          </a:p>
        </p:txBody>
      </p:sp>
      <p:sp>
        <p:nvSpPr>
          <p:cNvPr id="33" name="TextBox 32">
            <a:extLst>
              <a:ext uri="{FF2B5EF4-FFF2-40B4-BE49-F238E27FC236}">
                <a16:creationId xmlns:a16="http://schemas.microsoft.com/office/drawing/2014/main" id="{B99BB8D2-745B-A2CA-3688-66AFCBE99382}"/>
              </a:ext>
            </a:extLst>
          </p:cNvPr>
          <p:cNvSpPr txBox="1"/>
          <p:nvPr/>
        </p:nvSpPr>
        <p:spPr>
          <a:xfrm>
            <a:off x="7006617" y="2302151"/>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Optimize</a:t>
            </a:r>
          </a:p>
        </p:txBody>
      </p:sp>
      <p:sp>
        <p:nvSpPr>
          <p:cNvPr id="34" name="TextBox 33">
            <a:extLst>
              <a:ext uri="{FF2B5EF4-FFF2-40B4-BE49-F238E27FC236}">
                <a16:creationId xmlns:a16="http://schemas.microsoft.com/office/drawing/2014/main" id="{6979BB3F-1D69-DD0E-6E70-939830A4D8FA}"/>
              </a:ext>
            </a:extLst>
          </p:cNvPr>
          <p:cNvSpPr txBox="1"/>
          <p:nvPr/>
        </p:nvSpPr>
        <p:spPr>
          <a:xfrm>
            <a:off x="7006617" y="3588342"/>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Execute</a:t>
            </a:r>
          </a:p>
        </p:txBody>
      </p:sp>
      <p:sp>
        <p:nvSpPr>
          <p:cNvPr id="35" name="Rounded Rectangle 34">
            <a:extLst>
              <a:ext uri="{FF2B5EF4-FFF2-40B4-BE49-F238E27FC236}">
                <a16:creationId xmlns:a16="http://schemas.microsoft.com/office/drawing/2014/main" id="{DAF36BF3-2D30-0D20-FB60-54CA02DB2F18}"/>
              </a:ext>
            </a:extLst>
          </p:cNvPr>
          <p:cNvSpPr/>
          <p:nvPr/>
        </p:nvSpPr>
        <p:spPr bwMode="auto">
          <a:xfrm>
            <a:off x="8972708" y="718542"/>
            <a:ext cx="2286779" cy="645168"/>
          </a:xfrm>
          <a:prstGeom prst="roundRect">
            <a:avLst>
              <a:gd name="adj" fmla="val 33200"/>
            </a:avLst>
          </a:prstGeom>
          <a:solidFill>
            <a:schemeClr val="accent2">
              <a:lumMod val="20000"/>
              <a:lumOff val="80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6" name="TextBox 35">
            <a:extLst>
              <a:ext uri="{FF2B5EF4-FFF2-40B4-BE49-F238E27FC236}">
                <a16:creationId xmlns:a16="http://schemas.microsoft.com/office/drawing/2014/main" id="{32B2A453-6065-0165-198A-B988904391B1}"/>
              </a:ext>
            </a:extLst>
          </p:cNvPr>
          <p:cNvSpPr txBox="1"/>
          <p:nvPr/>
        </p:nvSpPr>
        <p:spPr>
          <a:xfrm>
            <a:off x="9081642" y="906005"/>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MPF - preprocess</a:t>
            </a:r>
            <a:endParaRPr lang="en-US" sz="2000" b="1" dirty="0">
              <a:solidFill>
                <a:srgbClr val="000000"/>
              </a:solidFill>
              <a:latin typeface="IBM Plex Sans Light"/>
            </a:endParaRPr>
          </a:p>
        </p:txBody>
      </p:sp>
      <p:sp>
        <p:nvSpPr>
          <p:cNvPr id="37" name="Rounded Rectangle 36">
            <a:extLst>
              <a:ext uri="{FF2B5EF4-FFF2-40B4-BE49-F238E27FC236}">
                <a16:creationId xmlns:a16="http://schemas.microsoft.com/office/drawing/2014/main" id="{233248F7-B19C-B71E-C18C-2ACBAAFD7659}"/>
              </a:ext>
            </a:extLst>
          </p:cNvPr>
          <p:cNvSpPr/>
          <p:nvPr/>
        </p:nvSpPr>
        <p:spPr bwMode="auto">
          <a:xfrm>
            <a:off x="8959534" y="2079281"/>
            <a:ext cx="2286779" cy="645168"/>
          </a:xfrm>
          <a:prstGeom prst="roundRect">
            <a:avLst>
              <a:gd name="adj" fmla="val 33200"/>
            </a:avLst>
          </a:prstGeom>
          <a:solidFill>
            <a:schemeClr val="bg1">
              <a:lumMod val="8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8" name="TextBox 37">
            <a:extLst>
              <a:ext uri="{FF2B5EF4-FFF2-40B4-BE49-F238E27FC236}">
                <a16:creationId xmlns:a16="http://schemas.microsoft.com/office/drawing/2014/main" id="{3BA90B05-BD30-CE25-81F9-DC9EEF760C33}"/>
              </a:ext>
            </a:extLst>
          </p:cNvPr>
          <p:cNvSpPr txBox="1"/>
          <p:nvPr/>
        </p:nvSpPr>
        <p:spPr>
          <a:xfrm>
            <a:off x="9066213" y="2294157"/>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err="1">
                <a:solidFill>
                  <a:srgbClr val="000000"/>
                </a:solidFill>
                <a:latin typeface="IBM Plex Sans Light"/>
              </a:rPr>
              <a:t>Transpile</a:t>
            </a:r>
            <a:r>
              <a:rPr lang="en-US" sz="1600" b="1" kern="0" dirty="0">
                <a:solidFill>
                  <a:srgbClr val="000000"/>
                </a:solidFill>
                <a:latin typeface="IBM Plex Sans Light"/>
              </a:rPr>
              <a:t> circuit</a:t>
            </a:r>
            <a:endParaRPr lang="en-US" sz="2000" b="1" dirty="0">
              <a:solidFill>
                <a:srgbClr val="000000"/>
              </a:solidFill>
              <a:latin typeface="IBM Plex Sans Light"/>
            </a:endParaRPr>
          </a:p>
        </p:txBody>
      </p:sp>
      <p:sp>
        <p:nvSpPr>
          <p:cNvPr id="39" name="Rounded Rectangle 38">
            <a:extLst>
              <a:ext uri="{FF2B5EF4-FFF2-40B4-BE49-F238E27FC236}">
                <a16:creationId xmlns:a16="http://schemas.microsoft.com/office/drawing/2014/main" id="{E9C4FA65-D7D7-9779-6C8B-12407D5F4AB3}"/>
              </a:ext>
            </a:extLst>
          </p:cNvPr>
          <p:cNvSpPr/>
          <p:nvPr/>
        </p:nvSpPr>
        <p:spPr bwMode="auto">
          <a:xfrm>
            <a:off x="8972708" y="3399435"/>
            <a:ext cx="2286779" cy="645168"/>
          </a:xfrm>
          <a:prstGeom prst="roundRect">
            <a:avLst>
              <a:gd name="adj" fmla="val 33200"/>
            </a:avLst>
          </a:prstGeom>
          <a:solidFill>
            <a:schemeClr val="bg1">
              <a:lumMod val="7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40" name="TextBox 39">
            <a:extLst>
              <a:ext uri="{FF2B5EF4-FFF2-40B4-BE49-F238E27FC236}">
                <a16:creationId xmlns:a16="http://schemas.microsoft.com/office/drawing/2014/main" id="{9A749F27-9880-1063-9CFE-EEA6E466C8F1}"/>
              </a:ext>
            </a:extLst>
          </p:cNvPr>
          <p:cNvSpPr txBox="1"/>
          <p:nvPr/>
        </p:nvSpPr>
        <p:spPr>
          <a:xfrm>
            <a:off x="9079387" y="3614311"/>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Estimator Primitive</a:t>
            </a:r>
            <a:endParaRPr lang="en-US" sz="2000" b="1" dirty="0">
              <a:solidFill>
                <a:srgbClr val="000000"/>
              </a:solidFill>
              <a:latin typeface="IBM Plex Sans Light"/>
            </a:endParaRPr>
          </a:p>
        </p:txBody>
      </p:sp>
      <p:cxnSp>
        <p:nvCxnSpPr>
          <p:cNvPr id="41" name="Straight Arrow Connector 40">
            <a:extLst>
              <a:ext uri="{FF2B5EF4-FFF2-40B4-BE49-F238E27FC236}">
                <a16:creationId xmlns:a16="http://schemas.microsoft.com/office/drawing/2014/main" id="{BC8A635C-804D-05DB-8A60-4B40616FA73B}"/>
              </a:ext>
            </a:extLst>
          </p:cNvPr>
          <p:cNvCxnSpPr>
            <a:cxnSpLocks/>
          </p:cNvCxnSpPr>
          <p:nvPr/>
        </p:nvCxnSpPr>
        <p:spPr bwMode="auto">
          <a:xfrm>
            <a:off x="9323749" y="1459950"/>
            <a:ext cx="0" cy="309398"/>
          </a:xfrm>
          <a:prstGeom prst="straightConnector1">
            <a:avLst/>
          </a:prstGeom>
          <a:ln w="28575">
            <a:solidFill>
              <a:schemeClr val="accent2">
                <a:lumMod val="60000"/>
                <a:lumOff val="40000"/>
              </a:schemeClr>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id="{D53D05D0-189C-75D5-7818-58FD1548C526}"/>
              </a:ext>
            </a:extLst>
          </p:cNvPr>
          <p:cNvSpPr txBox="1"/>
          <p:nvPr/>
        </p:nvSpPr>
        <p:spPr>
          <a:xfrm>
            <a:off x="9438686" y="1435395"/>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9865ED"/>
                </a:solidFill>
                <a:latin typeface="IBM Plex Sans Light"/>
              </a:rPr>
              <a:t>many circuits, observable</a:t>
            </a:r>
            <a:endParaRPr lang="en-US" sz="1600" dirty="0">
              <a:solidFill>
                <a:srgbClr val="9865ED"/>
              </a:solidFill>
              <a:latin typeface="IBM Plex Sans Light"/>
            </a:endParaRPr>
          </a:p>
        </p:txBody>
      </p:sp>
      <p:sp>
        <p:nvSpPr>
          <p:cNvPr id="43" name="TextBox 42">
            <a:extLst>
              <a:ext uri="{FF2B5EF4-FFF2-40B4-BE49-F238E27FC236}">
                <a16:creationId xmlns:a16="http://schemas.microsoft.com/office/drawing/2014/main" id="{97801E48-CADE-ACFE-6F3F-1C0045B31986}"/>
              </a:ext>
            </a:extLst>
          </p:cNvPr>
          <p:cNvSpPr txBox="1"/>
          <p:nvPr/>
        </p:nvSpPr>
        <p:spPr>
          <a:xfrm>
            <a:off x="9445143" y="2908014"/>
            <a:ext cx="2125945"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many ISA circuits, observable</a:t>
            </a:r>
            <a:endParaRPr lang="en-US" sz="1600" dirty="0">
              <a:solidFill>
                <a:srgbClr val="000000"/>
              </a:solidFill>
              <a:latin typeface="IBM Plex Sans Light"/>
            </a:endParaRPr>
          </a:p>
        </p:txBody>
      </p:sp>
      <p:cxnSp>
        <p:nvCxnSpPr>
          <p:cNvPr id="44" name="Straight Arrow Connector 43">
            <a:extLst>
              <a:ext uri="{FF2B5EF4-FFF2-40B4-BE49-F238E27FC236}">
                <a16:creationId xmlns:a16="http://schemas.microsoft.com/office/drawing/2014/main" id="{E80206D9-4443-F164-5304-076238A8528F}"/>
              </a:ext>
            </a:extLst>
          </p:cNvPr>
          <p:cNvCxnSpPr>
            <a:cxnSpLocks/>
          </p:cNvCxnSpPr>
          <p:nvPr/>
        </p:nvCxnSpPr>
        <p:spPr bwMode="auto">
          <a:xfrm>
            <a:off x="9323749" y="4134516"/>
            <a:ext cx="0" cy="23701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DF2ECEB8-094E-226D-A03E-5E9C6BF5799B}"/>
              </a:ext>
            </a:extLst>
          </p:cNvPr>
          <p:cNvSpPr txBox="1"/>
          <p:nvPr/>
        </p:nvSpPr>
        <p:spPr>
          <a:xfrm>
            <a:off x="9430671" y="4193337"/>
            <a:ext cx="2051789"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expectation values</a:t>
            </a:r>
            <a:endParaRPr lang="en-US" sz="1600" dirty="0">
              <a:solidFill>
                <a:srgbClr val="000000"/>
              </a:solidFill>
              <a:latin typeface="IBM Plex Sans Light"/>
            </a:endParaRPr>
          </a:p>
        </p:txBody>
      </p:sp>
      <p:cxnSp>
        <p:nvCxnSpPr>
          <p:cNvPr id="46" name="Straight Arrow Connector 45">
            <a:extLst>
              <a:ext uri="{FF2B5EF4-FFF2-40B4-BE49-F238E27FC236}">
                <a16:creationId xmlns:a16="http://schemas.microsoft.com/office/drawing/2014/main" id="{6C36822D-AF2C-D27E-9C35-12E199EF418B}"/>
              </a:ext>
            </a:extLst>
          </p:cNvPr>
          <p:cNvCxnSpPr>
            <a:cxnSpLocks/>
          </p:cNvCxnSpPr>
          <p:nvPr/>
        </p:nvCxnSpPr>
        <p:spPr bwMode="auto">
          <a:xfrm>
            <a:off x="9323749" y="391391"/>
            <a:ext cx="0" cy="21986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64E40997-F2B2-15A5-E0D4-499AAA339BE4}"/>
              </a:ext>
            </a:extLst>
          </p:cNvPr>
          <p:cNvSpPr txBox="1"/>
          <p:nvPr/>
        </p:nvSpPr>
        <p:spPr>
          <a:xfrm>
            <a:off x="9430672" y="305837"/>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domain inputs</a:t>
            </a:r>
            <a:endParaRPr lang="en-US" sz="1600" dirty="0">
              <a:solidFill>
                <a:srgbClr val="000000"/>
              </a:solidFill>
              <a:latin typeface="IBM Plex Sans Light"/>
            </a:endParaRPr>
          </a:p>
        </p:txBody>
      </p:sp>
      <p:cxnSp>
        <p:nvCxnSpPr>
          <p:cNvPr id="48" name="Straight Arrow Connector 47">
            <a:extLst>
              <a:ext uri="{FF2B5EF4-FFF2-40B4-BE49-F238E27FC236}">
                <a16:creationId xmlns:a16="http://schemas.microsoft.com/office/drawing/2014/main" id="{5A91E084-792D-65F0-66BB-8E058C5BA6A0}"/>
              </a:ext>
            </a:extLst>
          </p:cNvPr>
          <p:cNvCxnSpPr>
            <a:cxnSpLocks/>
          </p:cNvCxnSpPr>
          <p:nvPr/>
        </p:nvCxnSpPr>
        <p:spPr bwMode="auto">
          <a:xfrm>
            <a:off x="9323749" y="2790950"/>
            <a:ext cx="0" cy="261521"/>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E5B985EB-B88C-978B-F983-F8FFE7EEC073}"/>
              </a:ext>
            </a:extLst>
          </p:cNvPr>
          <p:cNvCxnSpPr>
            <a:cxnSpLocks/>
          </p:cNvCxnSpPr>
          <p:nvPr/>
        </p:nvCxnSpPr>
        <p:spPr bwMode="auto">
          <a:xfrm>
            <a:off x="7242939" y="1874276"/>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DEBDF523-8E04-C5FE-5B3B-900C4132F195}"/>
              </a:ext>
            </a:extLst>
          </p:cNvPr>
          <p:cNvCxnSpPr>
            <a:cxnSpLocks/>
          </p:cNvCxnSpPr>
          <p:nvPr/>
        </p:nvCxnSpPr>
        <p:spPr bwMode="auto">
          <a:xfrm>
            <a:off x="7242939" y="3178029"/>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1" name="TextBox 50">
            <a:extLst>
              <a:ext uri="{FF2B5EF4-FFF2-40B4-BE49-F238E27FC236}">
                <a16:creationId xmlns:a16="http://schemas.microsoft.com/office/drawing/2014/main" id="{2810CF99-CA0F-2BC0-B739-7AAF8F5DC40C}"/>
              </a:ext>
            </a:extLst>
          </p:cNvPr>
          <p:cNvSpPr txBox="1"/>
          <p:nvPr/>
        </p:nvSpPr>
        <p:spPr>
          <a:xfrm>
            <a:off x="7006617" y="4934322"/>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Postprocess</a:t>
            </a:r>
          </a:p>
        </p:txBody>
      </p:sp>
      <p:sp>
        <p:nvSpPr>
          <p:cNvPr id="52" name="Rounded Rectangle 51">
            <a:extLst>
              <a:ext uri="{FF2B5EF4-FFF2-40B4-BE49-F238E27FC236}">
                <a16:creationId xmlns:a16="http://schemas.microsoft.com/office/drawing/2014/main" id="{DB7A97B2-5179-089D-00A0-F55405E3A3AB}"/>
              </a:ext>
            </a:extLst>
          </p:cNvPr>
          <p:cNvSpPr/>
          <p:nvPr/>
        </p:nvSpPr>
        <p:spPr bwMode="auto">
          <a:xfrm>
            <a:off x="8972708" y="4745415"/>
            <a:ext cx="2286779" cy="645168"/>
          </a:xfrm>
          <a:prstGeom prst="roundRect">
            <a:avLst>
              <a:gd name="adj" fmla="val 33200"/>
            </a:avLst>
          </a:prstGeom>
          <a:solidFill>
            <a:schemeClr val="accent2"/>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53" name="TextBox 52">
            <a:extLst>
              <a:ext uri="{FF2B5EF4-FFF2-40B4-BE49-F238E27FC236}">
                <a16:creationId xmlns:a16="http://schemas.microsoft.com/office/drawing/2014/main" id="{39313917-7679-A4BF-3124-914762484353}"/>
              </a:ext>
            </a:extLst>
          </p:cNvPr>
          <p:cNvSpPr txBox="1"/>
          <p:nvPr/>
        </p:nvSpPr>
        <p:spPr>
          <a:xfrm>
            <a:off x="9079387" y="4960291"/>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MPF - postprocess</a:t>
            </a:r>
            <a:endParaRPr lang="en-US" sz="2000" b="1" dirty="0">
              <a:solidFill>
                <a:srgbClr val="000000"/>
              </a:solidFill>
              <a:latin typeface="IBM Plex Sans Light"/>
            </a:endParaRPr>
          </a:p>
        </p:txBody>
      </p:sp>
      <p:cxnSp>
        <p:nvCxnSpPr>
          <p:cNvPr id="54" name="Straight Arrow Connector 53">
            <a:extLst>
              <a:ext uri="{FF2B5EF4-FFF2-40B4-BE49-F238E27FC236}">
                <a16:creationId xmlns:a16="http://schemas.microsoft.com/office/drawing/2014/main" id="{9C200BB8-ED94-7EDC-A59E-BE1CDEB87B51}"/>
              </a:ext>
            </a:extLst>
          </p:cNvPr>
          <p:cNvCxnSpPr>
            <a:cxnSpLocks/>
          </p:cNvCxnSpPr>
          <p:nvPr/>
        </p:nvCxnSpPr>
        <p:spPr bwMode="auto">
          <a:xfrm>
            <a:off x="9323749" y="5480496"/>
            <a:ext cx="0" cy="237012"/>
          </a:xfrm>
          <a:prstGeom prst="straightConnector1">
            <a:avLst/>
          </a:prstGeom>
          <a:ln w="28575">
            <a:solidFill>
              <a:schemeClr val="accent2"/>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33130C40-6126-A5BD-32A7-4EB09AAA37AF}"/>
              </a:ext>
            </a:extLst>
          </p:cNvPr>
          <p:cNvSpPr txBox="1"/>
          <p:nvPr/>
        </p:nvSpPr>
        <p:spPr>
          <a:xfrm>
            <a:off x="9430671" y="5554306"/>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b="1" kern="0" dirty="0">
                <a:solidFill>
                  <a:schemeClr val="accent2"/>
                </a:solidFill>
                <a:latin typeface="IBM Plex Sans Light"/>
              </a:rPr>
              <a:t>expectation value</a:t>
            </a:r>
            <a:endParaRPr lang="en-US" sz="1600" b="1" dirty="0">
              <a:solidFill>
                <a:schemeClr val="accent2"/>
              </a:solidFill>
              <a:latin typeface="IBM Plex Sans Light"/>
            </a:endParaRPr>
          </a:p>
        </p:txBody>
      </p:sp>
      <p:cxnSp>
        <p:nvCxnSpPr>
          <p:cNvPr id="56" name="Straight Connector 55">
            <a:extLst>
              <a:ext uri="{FF2B5EF4-FFF2-40B4-BE49-F238E27FC236}">
                <a16:creationId xmlns:a16="http://schemas.microsoft.com/office/drawing/2014/main" id="{8AB7F220-3FB1-9F4E-B943-EAD05F06812A}"/>
              </a:ext>
            </a:extLst>
          </p:cNvPr>
          <p:cNvCxnSpPr>
            <a:cxnSpLocks/>
          </p:cNvCxnSpPr>
          <p:nvPr/>
        </p:nvCxnSpPr>
        <p:spPr bwMode="auto">
          <a:xfrm>
            <a:off x="7257929" y="4524009"/>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8F08047E-54C9-84F6-4691-49418AD00046}"/>
              </a:ext>
            </a:extLst>
          </p:cNvPr>
          <p:cNvSpPr txBox="1"/>
          <p:nvPr/>
        </p:nvSpPr>
        <p:spPr>
          <a:xfrm>
            <a:off x="1159192" y="6404247"/>
            <a:ext cx="7184598" cy="21544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200"/>
              </a:spcBef>
            </a:pPr>
            <a:r>
              <a:rPr lang="en-US" sz="1400" b="1" i="1" kern="0" dirty="0">
                <a:solidFill>
                  <a:srgbClr val="0F62FE"/>
                </a:solidFill>
                <a:ea typeface="+mn-lt"/>
                <a:cs typeface="+mn-lt"/>
              </a:rPr>
              <a:t>arXiv:2407.17405, arXiv:2306.12569, arXiv:2207.11268 (Quantum 7, 1067 (2023))</a:t>
            </a:r>
            <a:endParaRPr lang="en-US" sz="2000" b="1" i="1" dirty="0">
              <a:solidFill>
                <a:srgbClr val="0F62FE"/>
              </a:solidFill>
            </a:endParaRPr>
          </a:p>
        </p:txBody>
      </p:sp>
    </p:spTree>
    <p:extLst>
      <p:ext uri="{BB962C8B-B14F-4D97-AF65-F5344CB8AC3E}">
        <p14:creationId xmlns:p14="http://schemas.microsoft.com/office/powerpoint/2010/main" val="21181659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835C69C-F483-8003-E748-0D55C22CE7C0}"/>
              </a:ext>
            </a:extLst>
          </p:cNvPr>
          <p:cNvSpPr>
            <a:spLocks noGrp="1"/>
          </p:cNvSpPr>
          <p:nvPr>
            <p:ph type="ftr" sz="quarter" idx="18"/>
          </p:nvPr>
        </p:nvSpPr>
        <p:spPr/>
        <p:txBody>
          <a:bodyPr/>
          <a:lstStyle/>
          <a:p>
            <a:r>
              <a:rPr lang="en-US" dirty="0"/>
              <a:t>IBM Quantum</a:t>
            </a:r>
          </a:p>
        </p:txBody>
      </p:sp>
      <p:sp>
        <p:nvSpPr>
          <p:cNvPr id="4" name="Slide Number Placeholder 3">
            <a:extLst>
              <a:ext uri="{FF2B5EF4-FFF2-40B4-BE49-F238E27FC236}">
                <a16:creationId xmlns:a16="http://schemas.microsoft.com/office/drawing/2014/main" id="{718155E3-40F5-86C8-B525-1EEAC735B854}"/>
              </a:ext>
            </a:extLst>
          </p:cNvPr>
          <p:cNvSpPr>
            <a:spLocks noGrp="1"/>
          </p:cNvSpPr>
          <p:nvPr>
            <p:ph type="sldNum" sz="quarter" idx="4"/>
          </p:nvPr>
        </p:nvSpPr>
        <p:spPr/>
        <p:txBody>
          <a:bodyPr/>
          <a:lstStyle/>
          <a:p>
            <a:fld id="{86CB4B4D-7CA3-9044-876B-883B54F8677D}" type="slidenum">
              <a:rPr lang="en-US" smtClean="0"/>
              <a:pPr/>
              <a:t>31</a:t>
            </a:fld>
            <a:endParaRPr lang="en-US" dirty="0"/>
          </a:p>
        </p:txBody>
      </p:sp>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D6607924-5D7E-3DE6-7393-6A64C058AD6D}"/>
                  </a:ext>
                </a:extLst>
              </p:cNvPr>
              <p:cNvSpPr txBox="1"/>
              <p:nvPr/>
            </p:nvSpPr>
            <p:spPr>
              <a:xfrm>
                <a:off x="8598588" y="602764"/>
                <a:ext cx="2290763" cy="914400"/>
              </a:xfrm>
              <a:prstGeom prst="rect">
                <a:avLst/>
              </a:prstGeom>
              <a:ln w="12700">
                <a:miter lim="400000"/>
              </a:ln>
              <a:extLst>
                <a:ext uri="{C572A759-6A51-4108-AA02-DFA0A04FC94B}">
                  <ma14:wrappingTextBoxFlag xmlns="" xmlns:m="http://schemas.openxmlformats.org/officeDocument/2006/math" xmlns:ma14="http://schemas.microsoft.com/office/mac/drawingml/2011/main" val="1"/>
                </a:ext>
              </a:extLst>
            </p:spPr>
            <p:txBody>
              <a:bodyPr wrap="none" lIns="0" tIns="0" rIns="0" bIns="0" rtlCol="0">
                <a:noAutofit/>
              </a:bodyPr>
              <a:lstStyle/>
              <a:p>
                <a:pPr algn="l" defTabSz="2438400">
                  <a:spcBef>
                    <a:spcPts val="2900"/>
                  </a:spcBef>
                  <a:buSzPct val="100000"/>
                </a:pPr>
                <a14:m>
                  <m:oMathPara xmlns:m="http://schemas.openxmlformats.org/officeDocument/2006/math">
                    <m:oMathParaPr>
                      <m:jc m:val="centerGroup"/>
                    </m:oMathParaPr>
                    <m:oMath xmlns:m="http://schemas.openxmlformats.org/officeDocument/2006/math">
                      <m:r>
                        <a:rPr lang="en-US" b="0" i="1" kern="0" smtClean="0">
                          <a:solidFill>
                            <a:srgbClr val="000000"/>
                          </a:solidFill>
                          <a:latin typeface="Cambria Math" panose="02040503050406030204" pitchFamily="18" charset="0"/>
                          <a:ea typeface="+mj-ea"/>
                          <a:cs typeface="+mj-cs"/>
                          <a:sym typeface="IBM Plex Sans Light"/>
                        </a:rPr>
                        <m:t>𝑀</m:t>
                      </m:r>
                      <m:d>
                        <m:dPr>
                          <m:ctrlPr>
                            <a:rPr lang="en-US" b="0" i="1" kern="0" smtClean="0">
                              <a:solidFill>
                                <a:srgbClr val="000000"/>
                              </a:solidFill>
                              <a:latin typeface="Cambria Math" panose="02040503050406030204" pitchFamily="18" charset="0"/>
                              <a:ea typeface="+mj-ea"/>
                              <a:cs typeface="+mj-cs"/>
                              <a:sym typeface="IBM Plex Sans Light"/>
                            </a:rPr>
                          </m:ctrlPr>
                        </m:dPr>
                        <m:e>
                          <m:r>
                            <a:rPr lang="en-US" b="0" i="1" kern="0" smtClean="0">
                              <a:solidFill>
                                <a:srgbClr val="000000"/>
                              </a:solidFill>
                              <a:latin typeface="Cambria Math" panose="02040503050406030204" pitchFamily="18" charset="0"/>
                              <a:ea typeface="+mj-ea"/>
                              <a:cs typeface="+mj-cs"/>
                              <a:sym typeface="IBM Plex Sans Light"/>
                            </a:rPr>
                            <m:t>𝑡</m:t>
                          </m:r>
                        </m:e>
                      </m:d>
                      <m:r>
                        <a:rPr lang="en-US" b="0" i="1" kern="0" smtClean="0">
                          <a:solidFill>
                            <a:srgbClr val="000000"/>
                          </a:solidFill>
                          <a:latin typeface="Cambria Math" panose="02040503050406030204" pitchFamily="18" charset="0"/>
                          <a:ea typeface="+mj-ea"/>
                          <a:cs typeface="+mj-cs"/>
                          <a:sym typeface="IBM Plex Sans Light"/>
                        </a:rPr>
                        <m:t>=</m:t>
                      </m:r>
                      <m:nary>
                        <m:naryPr>
                          <m:chr m:val="∑"/>
                          <m:ctrlPr>
                            <a:rPr lang="en-US" b="0" i="1" kern="0" smtClean="0">
                              <a:solidFill>
                                <a:srgbClr val="000000"/>
                              </a:solidFill>
                              <a:latin typeface="Cambria Math" panose="02040503050406030204" pitchFamily="18" charset="0"/>
                              <a:ea typeface="+mj-ea"/>
                              <a:cs typeface="+mj-cs"/>
                              <a:sym typeface="IBM Plex Sans Light"/>
                            </a:rPr>
                          </m:ctrlPr>
                        </m:naryPr>
                        <m:sub>
                          <m:r>
                            <m:rPr>
                              <m:brk m:alnAt="23"/>
                            </m:rPr>
                            <a:rPr lang="en-US" b="0" i="1" kern="0" smtClean="0">
                              <a:solidFill>
                                <a:srgbClr val="000000"/>
                              </a:solidFill>
                              <a:latin typeface="Cambria Math" panose="02040503050406030204" pitchFamily="18" charset="0"/>
                              <a:ea typeface="+mj-ea"/>
                              <a:cs typeface="+mj-cs"/>
                              <a:sym typeface="IBM Plex Sans Light"/>
                            </a:rPr>
                            <m:t>𝑗</m:t>
                          </m:r>
                          <m:r>
                            <a:rPr lang="en-US" b="0" i="1" kern="0" smtClean="0">
                              <a:solidFill>
                                <a:srgbClr val="000000"/>
                              </a:solidFill>
                              <a:latin typeface="Cambria Math" panose="02040503050406030204" pitchFamily="18" charset="0"/>
                              <a:ea typeface="+mj-ea"/>
                              <a:cs typeface="+mj-cs"/>
                              <a:sym typeface="IBM Plex Sans Light"/>
                            </a:rPr>
                            <m:t>=1</m:t>
                          </m:r>
                        </m:sub>
                        <m:sup>
                          <m:r>
                            <a:rPr lang="en-US" b="0" i="1" kern="0" smtClean="0">
                              <a:solidFill>
                                <a:srgbClr val="000000"/>
                              </a:solidFill>
                              <a:latin typeface="Cambria Math" panose="02040503050406030204" pitchFamily="18" charset="0"/>
                              <a:ea typeface="+mj-ea"/>
                              <a:cs typeface="+mj-cs"/>
                              <a:sym typeface="IBM Plex Sans Light"/>
                            </a:rPr>
                            <m:t>𝑙</m:t>
                          </m:r>
                        </m:sup>
                        <m:e>
                          <m:sSub>
                            <m:sSubPr>
                              <m:ctrlPr>
                                <a:rPr lang="en-US" b="0"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𝑎</m:t>
                              </m:r>
                            </m:e>
                            <m:sub>
                              <m:r>
                                <a:rPr lang="en-US" b="0" i="1" kern="0" smtClean="0">
                                  <a:solidFill>
                                    <a:srgbClr val="000000"/>
                                  </a:solidFill>
                                  <a:latin typeface="Cambria Math" panose="02040503050406030204" pitchFamily="18" charset="0"/>
                                  <a:ea typeface="+mj-ea"/>
                                  <a:cs typeface="+mj-cs"/>
                                  <a:sym typeface="IBM Plex Sans Light"/>
                                </a:rPr>
                                <m:t>𝑗</m:t>
                              </m:r>
                            </m:sub>
                          </m:sSub>
                        </m:e>
                      </m:nary>
                      <m:sSup>
                        <m:sSupPr>
                          <m:ctrlPr>
                            <a:rPr lang="en-US" b="0" i="1" kern="0" smtClean="0">
                              <a:solidFill>
                                <a:srgbClr val="000000"/>
                              </a:solidFill>
                              <a:latin typeface="Cambria Math" panose="02040503050406030204" pitchFamily="18" charset="0"/>
                              <a:ea typeface="+mj-ea"/>
                              <a:cs typeface="+mj-cs"/>
                              <a:sym typeface="IBM Plex Sans Light"/>
                            </a:rPr>
                          </m:ctrlPr>
                        </m:sSupPr>
                        <m:e>
                          <m:r>
                            <a:rPr lang="en-US" b="0" i="1" kern="0" smtClean="0">
                              <a:solidFill>
                                <a:srgbClr val="000000"/>
                              </a:solidFill>
                              <a:latin typeface="Cambria Math" panose="02040503050406030204" pitchFamily="18" charset="0"/>
                              <a:ea typeface="+mj-ea"/>
                              <a:cs typeface="+mj-cs"/>
                              <a:sym typeface="IBM Plex Sans Light"/>
                            </a:rPr>
                            <m:t>𝑆</m:t>
                          </m:r>
                        </m:e>
                        <m:sup>
                          <m:sSub>
                            <m:sSubPr>
                              <m:ctrlPr>
                                <a:rPr lang="en-US" b="0"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𝑘</m:t>
                              </m:r>
                            </m:e>
                            <m:sub>
                              <m:r>
                                <a:rPr lang="en-US" b="0" i="1" kern="0" smtClean="0">
                                  <a:solidFill>
                                    <a:srgbClr val="000000"/>
                                  </a:solidFill>
                                  <a:latin typeface="Cambria Math" panose="02040503050406030204" pitchFamily="18" charset="0"/>
                                  <a:ea typeface="+mj-ea"/>
                                  <a:cs typeface="+mj-cs"/>
                                  <a:sym typeface="IBM Plex Sans Light"/>
                                </a:rPr>
                                <m:t>𝑗</m:t>
                              </m:r>
                            </m:sub>
                          </m:sSub>
                        </m:sup>
                      </m:sSup>
                      <m:d>
                        <m:dPr>
                          <m:ctrlPr>
                            <a:rPr lang="en-US" b="0" i="1" kern="0" smtClean="0">
                              <a:solidFill>
                                <a:srgbClr val="000000"/>
                              </a:solidFill>
                              <a:latin typeface="Cambria Math" panose="02040503050406030204" pitchFamily="18" charset="0"/>
                              <a:ea typeface="+mj-ea"/>
                              <a:cs typeface="+mj-cs"/>
                              <a:sym typeface="IBM Plex Sans Light"/>
                            </a:rPr>
                          </m:ctrlPr>
                        </m:dPr>
                        <m:e>
                          <m:f>
                            <m:fPr>
                              <m:ctrlPr>
                                <a:rPr lang="en-US" b="0" i="1" kern="0" smtClean="0">
                                  <a:solidFill>
                                    <a:srgbClr val="000000"/>
                                  </a:solidFill>
                                  <a:latin typeface="Cambria Math" panose="02040503050406030204" pitchFamily="18" charset="0"/>
                                  <a:ea typeface="+mj-ea"/>
                                  <a:cs typeface="+mj-cs"/>
                                  <a:sym typeface="IBM Plex Sans Light"/>
                                </a:rPr>
                              </m:ctrlPr>
                            </m:fPr>
                            <m:num>
                              <m:r>
                                <a:rPr lang="en-US" b="0" i="1" kern="0" smtClean="0">
                                  <a:solidFill>
                                    <a:srgbClr val="000000"/>
                                  </a:solidFill>
                                  <a:latin typeface="Cambria Math" panose="02040503050406030204" pitchFamily="18" charset="0"/>
                                  <a:ea typeface="+mj-ea"/>
                                  <a:cs typeface="+mj-cs"/>
                                  <a:sym typeface="IBM Plex Sans Light"/>
                                </a:rPr>
                                <m:t>𝑡</m:t>
                              </m:r>
                            </m:num>
                            <m:den>
                              <m:sSub>
                                <m:sSubPr>
                                  <m:ctrlPr>
                                    <a:rPr lang="en-US" b="0"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𝑘</m:t>
                                  </m:r>
                                </m:e>
                                <m:sub>
                                  <m:r>
                                    <a:rPr lang="en-US" b="0" i="1" kern="0" smtClean="0">
                                      <a:solidFill>
                                        <a:srgbClr val="000000"/>
                                      </a:solidFill>
                                      <a:latin typeface="Cambria Math" panose="02040503050406030204" pitchFamily="18" charset="0"/>
                                      <a:ea typeface="+mj-ea"/>
                                      <a:cs typeface="+mj-cs"/>
                                      <a:sym typeface="IBM Plex Sans Light"/>
                                    </a:rPr>
                                    <m:t>𝑗</m:t>
                                  </m:r>
                                </m:sub>
                              </m:sSub>
                            </m:den>
                          </m:f>
                        </m:e>
                      </m:d>
                    </m:oMath>
                  </m:oMathPara>
                </a14:m>
                <a:endParaRPr lang="en-CH" kern="0" dirty="0">
                  <a:solidFill>
                    <a:srgbClr val="000000"/>
                  </a:solidFill>
                  <a:ea typeface="+mj-ea"/>
                  <a:cs typeface="+mj-cs"/>
                  <a:sym typeface="IBM Plex Sans Light"/>
                </a:endParaRPr>
              </a:p>
            </p:txBody>
          </p:sp>
        </mc:Choice>
        <mc:Fallback xmlns="">
          <p:sp>
            <p:nvSpPr>
              <p:cNvPr id="41" name="TextBox 40">
                <a:extLst>
                  <a:ext uri="{FF2B5EF4-FFF2-40B4-BE49-F238E27FC236}">
                    <a16:creationId xmlns:a16="http://schemas.microsoft.com/office/drawing/2014/main" id="{D6607924-5D7E-3DE6-7393-6A64C058AD6D}"/>
                  </a:ext>
                </a:extLst>
              </p:cNvPr>
              <p:cNvSpPr txBox="1">
                <a:spLocks noRot="1" noChangeAspect="1" noMove="1" noResize="1" noEditPoints="1" noAdjustHandles="1" noChangeArrowheads="1" noChangeShapeType="1" noTextEdit="1"/>
              </p:cNvSpPr>
              <p:nvPr/>
            </p:nvSpPr>
            <p:spPr>
              <a:xfrm>
                <a:off x="8598588" y="602764"/>
                <a:ext cx="2290763" cy="914400"/>
              </a:xfrm>
              <a:prstGeom prst="rect">
                <a:avLst/>
              </a:prstGeom>
              <a:blipFill>
                <a:blip r:embed="rId2"/>
                <a:stretch>
                  <a:fillRect/>
                </a:stretch>
              </a:blipFill>
              <a:ln w="12700">
                <a:miter lim="400000"/>
              </a:ln>
              <a:extLst>
                <a:ext uri="{C572A759-6A51-4108-AA02-DFA0A04FC94B}">
                  <ma14:wrappingTextBoxFlag xmlns:a14="http://schemas.microsoft.com/office/drawing/2010/main" xmlns="" xmlns:m="http://schemas.openxmlformats.org/officeDocument/2006/math" xmlns:ma14="http://schemas.microsoft.com/office/mac/drawingml/2011/main" val="1"/>
                </a:ext>
              </a:extLst>
            </p:spPr>
            <p:txBody>
              <a:bodyPr/>
              <a:lstStyle/>
              <a:p>
                <a:r>
                  <a:rPr lang="en-US">
                    <a:noFill/>
                  </a:rPr>
                  <a:t> </a:t>
                </a:r>
              </a:p>
            </p:txBody>
          </p:sp>
        </mc:Fallback>
      </mc:AlternateContent>
      <p:grpSp>
        <p:nvGrpSpPr>
          <p:cNvPr id="107" name="Group 106">
            <a:extLst>
              <a:ext uri="{FF2B5EF4-FFF2-40B4-BE49-F238E27FC236}">
                <a16:creationId xmlns:a16="http://schemas.microsoft.com/office/drawing/2014/main" id="{405B506C-4B8E-521E-04F9-C3A43958BF35}"/>
              </a:ext>
            </a:extLst>
          </p:cNvPr>
          <p:cNvGrpSpPr/>
          <p:nvPr/>
        </p:nvGrpSpPr>
        <p:grpSpPr>
          <a:xfrm>
            <a:off x="853571" y="4283688"/>
            <a:ext cx="1265522" cy="1174881"/>
            <a:chOff x="347871" y="2254119"/>
            <a:chExt cx="1397586" cy="1174881"/>
          </a:xfrm>
        </p:grpSpPr>
        <p:cxnSp>
          <p:nvCxnSpPr>
            <p:cNvPr id="8" name="Straight Connector 7">
              <a:extLst>
                <a:ext uri="{FF2B5EF4-FFF2-40B4-BE49-F238E27FC236}">
                  <a16:creationId xmlns:a16="http://schemas.microsoft.com/office/drawing/2014/main" id="{191339D0-8F92-7C94-56BF-64E4A6ACD4CA}"/>
                </a:ext>
              </a:extLst>
            </p:cNvPr>
            <p:cNvCxnSpPr>
              <a:cxnSpLocks/>
            </p:cNvCxnSpPr>
            <p:nvPr/>
          </p:nvCxnSpPr>
          <p:spPr bwMode="auto">
            <a:xfrm>
              <a:off x="634252" y="233947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1C7776AE-D2BB-304C-9810-6D506282B61B}"/>
                </a:ext>
              </a:extLst>
            </p:cNvPr>
            <p:cNvCxnSpPr>
              <a:cxnSpLocks/>
            </p:cNvCxnSpPr>
            <p:nvPr/>
          </p:nvCxnSpPr>
          <p:spPr bwMode="auto">
            <a:xfrm>
              <a:off x="634252" y="253254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88A2726-6DC1-519B-4B25-E9AF86791647}"/>
                </a:ext>
              </a:extLst>
            </p:cNvPr>
            <p:cNvCxnSpPr>
              <a:cxnSpLocks/>
            </p:cNvCxnSpPr>
            <p:nvPr/>
          </p:nvCxnSpPr>
          <p:spPr bwMode="auto">
            <a:xfrm>
              <a:off x="634252" y="272561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F83E3643-713F-7CC5-E44D-C25C0CEBB051}"/>
                </a:ext>
              </a:extLst>
            </p:cNvPr>
            <p:cNvCxnSpPr>
              <a:cxnSpLocks/>
            </p:cNvCxnSpPr>
            <p:nvPr/>
          </p:nvCxnSpPr>
          <p:spPr bwMode="auto">
            <a:xfrm>
              <a:off x="634252" y="291868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B458AF6D-FD48-B45F-55C9-1A221AEEDB80}"/>
                </a:ext>
              </a:extLst>
            </p:cNvPr>
            <p:cNvCxnSpPr>
              <a:cxnSpLocks/>
            </p:cNvCxnSpPr>
            <p:nvPr/>
          </p:nvCxnSpPr>
          <p:spPr bwMode="auto">
            <a:xfrm>
              <a:off x="634252" y="311175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19EC5369-8997-C3FB-5BAE-6766EB1A83F7}"/>
                </a:ext>
              </a:extLst>
            </p:cNvPr>
            <p:cNvCxnSpPr>
              <a:cxnSpLocks/>
            </p:cNvCxnSpPr>
            <p:nvPr/>
          </p:nvCxnSpPr>
          <p:spPr bwMode="auto">
            <a:xfrm>
              <a:off x="634252" y="330482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Rectangle: Rounded Corners 13">
              <a:extLst>
                <a:ext uri="{FF2B5EF4-FFF2-40B4-BE49-F238E27FC236}">
                  <a16:creationId xmlns:a16="http://schemas.microsoft.com/office/drawing/2014/main" id="{5222184E-FFDA-549E-825B-FD20A0B3979A}"/>
                </a:ext>
              </a:extLst>
            </p:cNvPr>
            <p:cNvSpPr/>
            <p:nvPr/>
          </p:nvSpPr>
          <p:spPr bwMode="auto">
            <a:xfrm>
              <a:off x="727033" y="2254119"/>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 name="Rectangle: Rounded Corners 15">
              <a:extLst>
                <a:ext uri="{FF2B5EF4-FFF2-40B4-BE49-F238E27FC236}">
                  <a16:creationId xmlns:a16="http://schemas.microsoft.com/office/drawing/2014/main" id="{E3617AD3-F2B4-D39D-3061-503AB7A78AB7}"/>
                </a:ext>
              </a:extLst>
            </p:cNvPr>
            <p:cNvSpPr/>
            <p:nvPr/>
          </p:nvSpPr>
          <p:spPr bwMode="auto">
            <a:xfrm>
              <a:off x="727032" y="2659153"/>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 name="Rectangle: Rounded Corners 16">
              <a:extLst>
                <a:ext uri="{FF2B5EF4-FFF2-40B4-BE49-F238E27FC236}">
                  <a16:creationId xmlns:a16="http://schemas.microsoft.com/office/drawing/2014/main" id="{54CF5143-30F5-4730-C7F2-F2AD75164B63}"/>
                </a:ext>
              </a:extLst>
            </p:cNvPr>
            <p:cNvSpPr/>
            <p:nvPr/>
          </p:nvSpPr>
          <p:spPr bwMode="auto">
            <a:xfrm>
              <a:off x="727032" y="3064187"/>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 name="Rectangle: Rounded Corners 17">
              <a:extLst>
                <a:ext uri="{FF2B5EF4-FFF2-40B4-BE49-F238E27FC236}">
                  <a16:creationId xmlns:a16="http://schemas.microsoft.com/office/drawing/2014/main" id="{6A4D2A09-C7FC-D976-5CF3-E439E0865400}"/>
                </a:ext>
              </a:extLst>
            </p:cNvPr>
            <p:cNvSpPr/>
            <p:nvPr/>
          </p:nvSpPr>
          <p:spPr bwMode="auto">
            <a:xfrm>
              <a:off x="1066178" y="2436525"/>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 name="Rectangle: Rounded Corners 18">
              <a:extLst>
                <a:ext uri="{FF2B5EF4-FFF2-40B4-BE49-F238E27FC236}">
                  <a16:creationId xmlns:a16="http://schemas.microsoft.com/office/drawing/2014/main" id="{09AD1BF3-5EB2-84CA-35EF-EDF02EAB00DF}"/>
                </a:ext>
              </a:extLst>
            </p:cNvPr>
            <p:cNvSpPr/>
            <p:nvPr/>
          </p:nvSpPr>
          <p:spPr bwMode="auto">
            <a:xfrm>
              <a:off x="1066178" y="2841680"/>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 name="Rectangle: Rounded Corners 19">
              <a:extLst>
                <a:ext uri="{FF2B5EF4-FFF2-40B4-BE49-F238E27FC236}">
                  <a16:creationId xmlns:a16="http://schemas.microsoft.com/office/drawing/2014/main" id="{C99C9D79-59D7-5C0A-9F11-FC24BBD6CAEA}"/>
                </a:ext>
              </a:extLst>
            </p:cNvPr>
            <p:cNvSpPr/>
            <p:nvPr/>
          </p:nvSpPr>
          <p:spPr bwMode="auto">
            <a:xfrm>
              <a:off x="1400028" y="2257964"/>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1" name="Rectangle: Rounded Corners 20">
              <a:extLst>
                <a:ext uri="{FF2B5EF4-FFF2-40B4-BE49-F238E27FC236}">
                  <a16:creationId xmlns:a16="http://schemas.microsoft.com/office/drawing/2014/main" id="{6846EFC9-74F3-A58A-8576-164D18900656}"/>
                </a:ext>
              </a:extLst>
            </p:cNvPr>
            <p:cNvSpPr/>
            <p:nvPr/>
          </p:nvSpPr>
          <p:spPr bwMode="auto">
            <a:xfrm>
              <a:off x="1400027" y="2449334"/>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2" name="Rectangle: Rounded Corners 21">
              <a:extLst>
                <a:ext uri="{FF2B5EF4-FFF2-40B4-BE49-F238E27FC236}">
                  <a16:creationId xmlns:a16="http://schemas.microsoft.com/office/drawing/2014/main" id="{CF174DED-0FDD-0D4C-63D3-2E94EEA86120}"/>
                </a:ext>
              </a:extLst>
            </p:cNvPr>
            <p:cNvSpPr/>
            <p:nvPr/>
          </p:nvSpPr>
          <p:spPr bwMode="auto">
            <a:xfrm>
              <a:off x="1400027" y="2639685"/>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3" name="Rectangle: Rounded Corners 22">
              <a:extLst>
                <a:ext uri="{FF2B5EF4-FFF2-40B4-BE49-F238E27FC236}">
                  <a16:creationId xmlns:a16="http://schemas.microsoft.com/office/drawing/2014/main" id="{6F9FC7DE-19F6-2B45-DA0E-F3BB955D77B5}"/>
                </a:ext>
              </a:extLst>
            </p:cNvPr>
            <p:cNvSpPr/>
            <p:nvPr/>
          </p:nvSpPr>
          <p:spPr bwMode="auto">
            <a:xfrm>
              <a:off x="1400352" y="2834260"/>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 name="Rectangle: Rounded Corners 23">
              <a:extLst>
                <a:ext uri="{FF2B5EF4-FFF2-40B4-BE49-F238E27FC236}">
                  <a16:creationId xmlns:a16="http://schemas.microsoft.com/office/drawing/2014/main" id="{C9C67980-CACD-273D-39E6-FCACCC00C8EF}"/>
                </a:ext>
              </a:extLst>
            </p:cNvPr>
            <p:cNvSpPr/>
            <p:nvPr/>
          </p:nvSpPr>
          <p:spPr bwMode="auto">
            <a:xfrm>
              <a:off x="1398595" y="3028450"/>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 name="Rectangle: Rounded Corners 24">
              <a:extLst>
                <a:ext uri="{FF2B5EF4-FFF2-40B4-BE49-F238E27FC236}">
                  <a16:creationId xmlns:a16="http://schemas.microsoft.com/office/drawing/2014/main" id="{11E69CC7-FF2F-C577-0F61-B1659B9011D9}"/>
                </a:ext>
              </a:extLst>
            </p:cNvPr>
            <p:cNvSpPr/>
            <p:nvPr/>
          </p:nvSpPr>
          <p:spPr bwMode="auto">
            <a:xfrm>
              <a:off x="1398594" y="3218160"/>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mc:AlternateContent xmlns:mc="http://schemas.openxmlformats.org/markup-compatibility/2006" xmlns:a14="http://schemas.microsoft.com/office/drawing/2010/main">
          <mc:Choice Requires="a14">
            <p:sp>
              <p:nvSpPr>
                <p:cNvPr id="50" name="TextBox 49">
                  <a:extLst>
                    <a:ext uri="{FF2B5EF4-FFF2-40B4-BE49-F238E27FC236}">
                      <a16:creationId xmlns:a16="http://schemas.microsoft.com/office/drawing/2014/main" id="{74009DD2-E0E7-A08A-D992-0EC5B2B7C8D7}"/>
                    </a:ext>
                  </a:extLst>
                </p:cNvPr>
                <p:cNvSpPr txBox="1"/>
                <p:nvPr/>
              </p:nvSpPr>
              <p:spPr>
                <a:xfrm rot="16200000">
                  <a:off x="133231" y="2701502"/>
                  <a:ext cx="709613" cy="280333"/>
                </a:xfrm>
                <a:prstGeom prst="rect">
                  <a:avLst/>
                </a:prstGeom>
                <a:noFill/>
                <a:ln w="12700">
                  <a:miter lim="400000"/>
                </a:ln>
                <a:extLst>
                  <a:ext uri="{C572A759-6A51-4108-AA02-DFA0A04FC94B}">
                    <ma14:wrappingTextBoxFlag xmlns:ma14="http://schemas.microsoft.com/office/mac/drawingml/2011/main" xmlns:m="http://schemas.openxmlformats.org/officeDocument/2006/math" xmlns="" val="1"/>
                  </a:ext>
                </a:extLst>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sz="1200" i="1" kern="0" smtClean="0">
                                <a:solidFill>
                                  <a:schemeClr val="accent2">
                                    <a:lumMod val="50000"/>
                                  </a:schemeClr>
                                </a:solidFill>
                                <a:latin typeface="Cambria Math" panose="02040503050406030204" pitchFamily="18" charset="0"/>
                                <a:ea typeface="+mj-ea"/>
                                <a:cs typeface="+mj-cs"/>
                                <a:sym typeface="IBM Plex Sans Light"/>
                              </a:rPr>
                            </m:ctrlPr>
                          </m:sSupPr>
                          <m:e>
                            <m:r>
                              <a:rPr lang="en-US" sz="1200" b="0" i="1" kern="0" smtClean="0">
                                <a:solidFill>
                                  <a:schemeClr val="accent2">
                                    <a:lumMod val="50000"/>
                                  </a:schemeClr>
                                </a:solidFill>
                                <a:latin typeface="Cambria Math" panose="02040503050406030204" pitchFamily="18" charset="0"/>
                                <a:ea typeface="+mj-ea"/>
                                <a:cs typeface="+mj-cs"/>
                                <a:sym typeface="IBM Plex Sans Light"/>
                              </a:rPr>
                              <m:t>𝑆</m:t>
                            </m:r>
                          </m:e>
                          <m:sup>
                            <m:sSub>
                              <m:sSubPr>
                                <m:ctrlPr>
                                  <a:rPr lang="en-US" sz="1200" i="1" kern="0" smtClean="0">
                                    <a:solidFill>
                                      <a:schemeClr val="accent2">
                                        <a:lumMod val="50000"/>
                                      </a:schemeClr>
                                    </a:solidFill>
                                    <a:latin typeface="Cambria Math" panose="02040503050406030204" pitchFamily="18" charset="0"/>
                                    <a:ea typeface="+mj-ea"/>
                                    <a:cs typeface="+mj-cs"/>
                                    <a:sym typeface="IBM Plex Sans Light"/>
                                  </a:rPr>
                                </m:ctrlPr>
                              </m:sSubPr>
                              <m:e>
                                <m:r>
                                  <a:rPr lang="en-US" sz="1200" b="0" i="1" kern="0" smtClean="0">
                                    <a:solidFill>
                                      <a:schemeClr val="accent2">
                                        <a:lumMod val="50000"/>
                                      </a:schemeClr>
                                    </a:solidFill>
                                    <a:latin typeface="Cambria Math" panose="02040503050406030204" pitchFamily="18" charset="0"/>
                                    <a:ea typeface="+mj-ea"/>
                                    <a:cs typeface="+mj-cs"/>
                                    <a:sym typeface="IBM Plex Sans Light"/>
                                  </a:rPr>
                                  <m:t>𝑘</m:t>
                                </m:r>
                              </m:e>
                              <m:sub>
                                <m:r>
                                  <a:rPr lang="en-US" sz="1200" b="0" i="1" kern="0" smtClean="0">
                                    <a:solidFill>
                                      <a:schemeClr val="accent2">
                                        <a:lumMod val="50000"/>
                                      </a:schemeClr>
                                    </a:solidFill>
                                    <a:latin typeface="Cambria Math" panose="02040503050406030204" pitchFamily="18" charset="0"/>
                                    <a:ea typeface="+mj-ea"/>
                                    <a:cs typeface="+mj-cs"/>
                                    <a:sym typeface="IBM Plex Sans Light"/>
                                  </a:rPr>
                                  <m:t>1</m:t>
                                </m:r>
                              </m:sub>
                            </m:sSub>
                          </m:sup>
                        </m:sSup>
                      </m:oMath>
                    </m:oMathPara>
                  </a14:m>
                  <a:endParaRPr lang="en-CH" sz="1200" dirty="0">
                    <a:solidFill>
                      <a:schemeClr val="accent2">
                        <a:lumMod val="50000"/>
                      </a:schemeClr>
                    </a:solidFill>
                  </a:endParaRPr>
                </a:p>
              </p:txBody>
            </p:sp>
          </mc:Choice>
          <mc:Fallback xmlns="">
            <p:sp>
              <p:nvSpPr>
                <p:cNvPr id="50" name="TextBox 49">
                  <a:extLst>
                    <a:ext uri="{FF2B5EF4-FFF2-40B4-BE49-F238E27FC236}">
                      <a16:creationId xmlns:a16="http://schemas.microsoft.com/office/drawing/2014/main" id="{74009DD2-E0E7-A08A-D992-0EC5B2B7C8D7}"/>
                    </a:ext>
                  </a:extLst>
                </p:cNvPr>
                <p:cNvSpPr txBox="1">
                  <a:spLocks noRot="1" noChangeAspect="1" noMove="1" noResize="1" noEditPoints="1" noAdjustHandles="1" noChangeArrowheads="1" noChangeShapeType="1" noTextEdit="1"/>
                </p:cNvSpPr>
                <p:nvPr/>
              </p:nvSpPr>
              <p:spPr>
                <a:xfrm rot="16200000">
                  <a:off x="133231" y="2701502"/>
                  <a:ext cx="709613" cy="280333"/>
                </a:xfrm>
                <a:prstGeom prst="rect">
                  <a:avLst/>
                </a:prstGeom>
                <a:blipFill>
                  <a:blip r:embed="rId3"/>
                  <a:stretch>
                    <a:fillRect/>
                  </a:stretch>
                </a:blipFill>
                <a:ln w="12700">
                  <a:miter lim="400000"/>
                </a:ln>
                <a:extLst>
                  <a:ext uri="{C572A759-6A51-4108-AA02-DFA0A04FC94B}">
                    <ma14:wrappingTextBoxFlag xmlns:a14="http://schemas.microsoft.com/office/drawing/2010/main" xmlns:ma14="http://schemas.microsoft.com/office/mac/drawingml/2011/main" xmlns:m="http://schemas.openxmlformats.org/officeDocument/2006/math" xmlns="" val="1"/>
                  </a:ext>
                </a:extLst>
              </p:spPr>
              <p:txBody>
                <a:bodyPr/>
                <a:lstStyle/>
                <a:p>
                  <a:r>
                    <a:rPr lang="en-US">
                      <a:noFill/>
                    </a:rPr>
                    <a:t> </a:t>
                  </a:r>
                </a:p>
              </p:txBody>
            </p:sp>
          </mc:Fallback>
        </mc:AlternateContent>
      </p:grpSp>
      <p:grpSp>
        <p:nvGrpSpPr>
          <p:cNvPr id="179" name="Group 178">
            <a:extLst>
              <a:ext uri="{FF2B5EF4-FFF2-40B4-BE49-F238E27FC236}">
                <a16:creationId xmlns:a16="http://schemas.microsoft.com/office/drawing/2014/main" id="{68323B91-D6BF-6543-94D9-357380487D58}"/>
              </a:ext>
            </a:extLst>
          </p:cNvPr>
          <p:cNvGrpSpPr/>
          <p:nvPr/>
        </p:nvGrpSpPr>
        <p:grpSpPr>
          <a:xfrm>
            <a:off x="2483350" y="4297812"/>
            <a:ext cx="2211342" cy="1175373"/>
            <a:chOff x="2316465" y="2258635"/>
            <a:chExt cx="2442109" cy="1175373"/>
          </a:xfrm>
        </p:grpSpPr>
        <p:cxnSp>
          <p:nvCxnSpPr>
            <p:cNvPr id="101" name="Straight Connector 100">
              <a:extLst>
                <a:ext uri="{FF2B5EF4-FFF2-40B4-BE49-F238E27FC236}">
                  <a16:creationId xmlns:a16="http://schemas.microsoft.com/office/drawing/2014/main" id="{30E04247-E0F9-61B6-CBA6-71368D1734F7}"/>
                </a:ext>
              </a:extLst>
            </p:cNvPr>
            <p:cNvCxnSpPr>
              <a:cxnSpLocks/>
            </p:cNvCxnSpPr>
            <p:nvPr/>
          </p:nvCxnSpPr>
          <p:spPr bwMode="auto">
            <a:xfrm>
              <a:off x="3647369" y="234448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2" name="Straight Connector 101">
              <a:extLst>
                <a:ext uri="{FF2B5EF4-FFF2-40B4-BE49-F238E27FC236}">
                  <a16:creationId xmlns:a16="http://schemas.microsoft.com/office/drawing/2014/main" id="{6A5B5CE7-198C-87A6-A2CE-2BA29C555B5E}"/>
                </a:ext>
              </a:extLst>
            </p:cNvPr>
            <p:cNvCxnSpPr>
              <a:cxnSpLocks/>
            </p:cNvCxnSpPr>
            <p:nvPr/>
          </p:nvCxnSpPr>
          <p:spPr bwMode="auto">
            <a:xfrm>
              <a:off x="3647369" y="253755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F244096F-A1D8-A290-CE58-41296515A312}"/>
                </a:ext>
              </a:extLst>
            </p:cNvPr>
            <p:cNvCxnSpPr>
              <a:cxnSpLocks/>
            </p:cNvCxnSpPr>
            <p:nvPr/>
          </p:nvCxnSpPr>
          <p:spPr bwMode="auto">
            <a:xfrm>
              <a:off x="3647369" y="273062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4" name="Straight Connector 103">
              <a:extLst>
                <a:ext uri="{FF2B5EF4-FFF2-40B4-BE49-F238E27FC236}">
                  <a16:creationId xmlns:a16="http://schemas.microsoft.com/office/drawing/2014/main" id="{A718E5BC-DE9B-F949-BA6D-D376C4C11AA7}"/>
                </a:ext>
              </a:extLst>
            </p:cNvPr>
            <p:cNvCxnSpPr>
              <a:cxnSpLocks/>
            </p:cNvCxnSpPr>
            <p:nvPr/>
          </p:nvCxnSpPr>
          <p:spPr bwMode="auto">
            <a:xfrm>
              <a:off x="3647369" y="292369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5" name="Straight Connector 104">
              <a:extLst>
                <a:ext uri="{FF2B5EF4-FFF2-40B4-BE49-F238E27FC236}">
                  <a16:creationId xmlns:a16="http://schemas.microsoft.com/office/drawing/2014/main" id="{D0CD57C7-F18A-6CF1-296C-F377BCBE3D15}"/>
                </a:ext>
              </a:extLst>
            </p:cNvPr>
            <p:cNvCxnSpPr>
              <a:cxnSpLocks/>
            </p:cNvCxnSpPr>
            <p:nvPr/>
          </p:nvCxnSpPr>
          <p:spPr bwMode="auto">
            <a:xfrm>
              <a:off x="3647369" y="311675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6" name="Straight Connector 105">
              <a:extLst>
                <a:ext uri="{FF2B5EF4-FFF2-40B4-BE49-F238E27FC236}">
                  <a16:creationId xmlns:a16="http://schemas.microsoft.com/office/drawing/2014/main" id="{5985AC50-765B-A2B4-881B-F8F4C1B35B31}"/>
                </a:ext>
              </a:extLst>
            </p:cNvPr>
            <p:cNvCxnSpPr>
              <a:cxnSpLocks/>
            </p:cNvCxnSpPr>
            <p:nvPr/>
          </p:nvCxnSpPr>
          <p:spPr bwMode="auto">
            <a:xfrm>
              <a:off x="3647369" y="33098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925C63A6-1B52-3363-1CBB-9CC251830B34}"/>
                </a:ext>
              </a:extLst>
            </p:cNvPr>
            <p:cNvCxnSpPr>
              <a:cxnSpLocks/>
            </p:cNvCxnSpPr>
            <p:nvPr/>
          </p:nvCxnSpPr>
          <p:spPr bwMode="auto">
            <a:xfrm>
              <a:off x="2602846" y="234448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4AFEEB34-F472-63F0-F7B7-69CD213C0242}"/>
                </a:ext>
              </a:extLst>
            </p:cNvPr>
            <p:cNvCxnSpPr>
              <a:cxnSpLocks/>
            </p:cNvCxnSpPr>
            <p:nvPr/>
          </p:nvCxnSpPr>
          <p:spPr bwMode="auto">
            <a:xfrm>
              <a:off x="2602846" y="253755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6E58B410-A9C0-72F2-4FF1-8FCBBA46490B}"/>
                </a:ext>
              </a:extLst>
            </p:cNvPr>
            <p:cNvCxnSpPr>
              <a:cxnSpLocks/>
            </p:cNvCxnSpPr>
            <p:nvPr/>
          </p:nvCxnSpPr>
          <p:spPr bwMode="auto">
            <a:xfrm>
              <a:off x="2602846" y="273062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21D99AFB-69D6-FC48-3B82-581517790990}"/>
                </a:ext>
              </a:extLst>
            </p:cNvPr>
            <p:cNvCxnSpPr>
              <a:cxnSpLocks/>
            </p:cNvCxnSpPr>
            <p:nvPr/>
          </p:nvCxnSpPr>
          <p:spPr bwMode="auto">
            <a:xfrm>
              <a:off x="2602846" y="292369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C3300B0E-0BFB-AAFC-2A12-28A2C20E8A2E}"/>
                </a:ext>
              </a:extLst>
            </p:cNvPr>
            <p:cNvCxnSpPr>
              <a:cxnSpLocks/>
            </p:cNvCxnSpPr>
            <p:nvPr/>
          </p:nvCxnSpPr>
          <p:spPr bwMode="auto">
            <a:xfrm>
              <a:off x="2602846" y="311675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1691CA49-4EF6-AB4D-E73A-31C24C8A96B2}"/>
                </a:ext>
              </a:extLst>
            </p:cNvPr>
            <p:cNvCxnSpPr>
              <a:cxnSpLocks/>
            </p:cNvCxnSpPr>
            <p:nvPr/>
          </p:nvCxnSpPr>
          <p:spPr bwMode="auto">
            <a:xfrm>
              <a:off x="2602846" y="33098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1" name="Rectangle: Rounded Corners 60">
              <a:extLst>
                <a:ext uri="{FF2B5EF4-FFF2-40B4-BE49-F238E27FC236}">
                  <a16:creationId xmlns:a16="http://schemas.microsoft.com/office/drawing/2014/main" id="{B23A791F-9496-70A3-1F32-CCB05F0D54B0}"/>
                </a:ext>
              </a:extLst>
            </p:cNvPr>
            <p:cNvSpPr/>
            <p:nvPr/>
          </p:nvSpPr>
          <p:spPr bwMode="auto">
            <a:xfrm>
              <a:off x="2695627" y="2259127"/>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2" name="Rectangle: Rounded Corners 61">
              <a:extLst>
                <a:ext uri="{FF2B5EF4-FFF2-40B4-BE49-F238E27FC236}">
                  <a16:creationId xmlns:a16="http://schemas.microsoft.com/office/drawing/2014/main" id="{36AB2848-C0F8-7C1D-E007-8DDBCF43BFED}"/>
                </a:ext>
              </a:extLst>
            </p:cNvPr>
            <p:cNvSpPr/>
            <p:nvPr/>
          </p:nvSpPr>
          <p:spPr bwMode="auto">
            <a:xfrm>
              <a:off x="2695626" y="266416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3" name="Rectangle: Rounded Corners 62">
              <a:extLst>
                <a:ext uri="{FF2B5EF4-FFF2-40B4-BE49-F238E27FC236}">
                  <a16:creationId xmlns:a16="http://schemas.microsoft.com/office/drawing/2014/main" id="{C0653C59-733A-ED1B-03A6-3E63A080BBF6}"/>
                </a:ext>
              </a:extLst>
            </p:cNvPr>
            <p:cNvSpPr/>
            <p:nvPr/>
          </p:nvSpPr>
          <p:spPr bwMode="auto">
            <a:xfrm>
              <a:off x="2695626" y="306919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4" name="Rectangle: Rounded Corners 63">
              <a:extLst>
                <a:ext uri="{FF2B5EF4-FFF2-40B4-BE49-F238E27FC236}">
                  <a16:creationId xmlns:a16="http://schemas.microsoft.com/office/drawing/2014/main" id="{6F3EA1E0-D679-12F4-40F8-D295CAF7AF8A}"/>
                </a:ext>
              </a:extLst>
            </p:cNvPr>
            <p:cNvSpPr/>
            <p:nvPr/>
          </p:nvSpPr>
          <p:spPr bwMode="auto">
            <a:xfrm>
              <a:off x="3034772" y="244153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5" name="Rectangle: Rounded Corners 64">
              <a:extLst>
                <a:ext uri="{FF2B5EF4-FFF2-40B4-BE49-F238E27FC236}">
                  <a16:creationId xmlns:a16="http://schemas.microsoft.com/office/drawing/2014/main" id="{73F5F9FF-682B-5F13-FFCD-0D48A76E4A68}"/>
                </a:ext>
              </a:extLst>
            </p:cNvPr>
            <p:cNvSpPr/>
            <p:nvPr/>
          </p:nvSpPr>
          <p:spPr bwMode="auto">
            <a:xfrm>
              <a:off x="3034772" y="2846688"/>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6" name="Rectangle: Rounded Corners 65">
              <a:extLst>
                <a:ext uri="{FF2B5EF4-FFF2-40B4-BE49-F238E27FC236}">
                  <a16:creationId xmlns:a16="http://schemas.microsoft.com/office/drawing/2014/main" id="{5A050D6A-B459-DF48-909D-EC865D47F7A0}"/>
                </a:ext>
              </a:extLst>
            </p:cNvPr>
            <p:cNvSpPr/>
            <p:nvPr/>
          </p:nvSpPr>
          <p:spPr bwMode="auto">
            <a:xfrm>
              <a:off x="3368622" y="226297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7" name="Rectangle: Rounded Corners 66">
              <a:extLst>
                <a:ext uri="{FF2B5EF4-FFF2-40B4-BE49-F238E27FC236}">
                  <a16:creationId xmlns:a16="http://schemas.microsoft.com/office/drawing/2014/main" id="{AA3DFF93-C00C-94E9-1238-29461053E753}"/>
                </a:ext>
              </a:extLst>
            </p:cNvPr>
            <p:cNvSpPr/>
            <p:nvPr/>
          </p:nvSpPr>
          <p:spPr bwMode="auto">
            <a:xfrm>
              <a:off x="3368621" y="245434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8" name="Rectangle: Rounded Corners 67">
              <a:extLst>
                <a:ext uri="{FF2B5EF4-FFF2-40B4-BE49-F238E27FC236}">
                  <a16:creationId xmlns:a16="http://schemas.microsoft.com/office/drawing/2014/main" id="{FDD34A11-1D81-3D91-90C0-EF49E13A82FB}"/>
                </a:ext>
              </a:extLst>
            </p:cNvPr>
            <p:cNvSpPr/>
            <p:nvPr/>
          </p:nvSpPr>
          <p:spPr bwMode="auto">
            <a:xfrm>
              <a:off x="3368621" y="2644693"/>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69" name="Rectangle: Rounded Corners 68">
              <a:extLst>
                <a:ext uri="{FF2B5EF4-FFF2-40B4-BE49-F238E27FC236}">
                  <a16:creationId xmlns:a16="http://schemas.microsoft.com/office/drawing/2014/main" id="{3DEA892B-9168-8239-C927-60E584ADD7CD}"/>
                </a:ext>
              </a:extLst>
            </p:cNvPr>
            <p:cNvSpPr/>
            <p:nvPr/>
          </p:nvSpPr>
          <p:spPr bwMode="auto">
            <a:xfrm>
              <a:off x="3368946" y="283926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0" name="Rectangle: Rounded Corners 69">
              <a:extLst>
                <a:ext uri="{FF2B5EF4-FFF2-40B4-BE49-F238E27FC236}">
                  <a16:creationId xmlns:a16="http://schemas.microsoft.com/office/drawing/2014/main" id="{C1231A65-DEAB-7049-EC48-B7BD92FA9022}"/>
                </a:ext>
              </a:extLst>
            </p:cNvPr>
            <p:cNvSpPr/>
            <p:nvPr/>
          </p:nvSpPr>
          <p:spPr bwMode="auto">
            <a:xfrm>
              <a:off x="3367189" y="303345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1" name="Rectangle: Rounded Corners 70">
              <a:extLst>
                <a:ext uri="{FF2B5EF4-FFF2-40B4-BE49-F238E27FC236}">
                  <a16:creationId xmlns:a16="http://schemas.microsoft.com/office/drawing/2014/main" id="{A1E03A34-CA57-D24A-856A-FFE3BDDABCD3}"/>
                </a:ext>
              </a:extLst>
            </p:cNvPr>
            <p:cNvSpPr/>
            <p:nvPr/>
          </p:nvSpPr>
          <p:spPr bwMode="auto">
            <a:xfrm>
              <a:off x="3367188" y="322316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mc:AlternateContent xmlns:mc="http://schemas.openxmlformats.org/markup-compatibility/2006" xmlns:a14="http://schemas.microsoft.com/office/drawing/2010/main">
          <mc:Choice Requires="a14">
            <p:sp>
              <p:nvSpPr>
                <p:cNvPr id="54" name="TextBox 53">
                  <a:extLst>
                    <a:ext uri="{FF2B5EF4-FFF2-40B4-BE49-F238E27FC236}">
                      <a16:creationId xmlns:a16="http://schemas.microsoft.com/office/drawing/2014/main" id="{AC122EC1-3741-FF69-816B-B5D334A036BE}"/>
                    </a:ext>
                  </a:extLst>
                </p:cNvPr>
                <p:cNvSpPr txBox="1"/>
                <p:nvPr/>
              </p:nvSpPr>
              <p:spPr>
                <a:xfrm rot="16200000">
                  <a:off x="2101825" y="2706510"/>
                  <a:ext cx="709613" cy="280333"/>
                </a:xfrm>
                <a:prstGeom prst="rect">
                  <a:avLst/>
                </a:prstGeom>
                <a:noFill/>
                <a:ln w="12700">
                  <a:miter lim="400000"/>
                </a:ln>
                <a:extLst>
                  <a:ext uri="{C572A759-6A51-4108-AA02-DFA0A04FC94B}">
                    <ma14:wrappingTextBoxFlag xmlns:ma14="http://schemas.microsoft.com/office/mac/drawingml/2011/main" xmlns:m="http://schemas.openxmlformats.org/officeDocument/2006/math" xmlns="" val="1"/>
                  </a:ext>
                </a:extLst>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sz="1200" i="1" kern="0" smtClean="0">
                                <a:solidFill>
                                  <a:schemeClr val="accent2">
                                    <a:lumMod val="75000"/>
                                  </a:schemeClr>
                                </a:solidFill>
                                <a:latin typeface="Cambria Math" panose="02040503050406030204" pitchFamily="18" charset="0"/>
                                <a:ea typeface="+mj-ea"/>
                                <a:cs typeface="+mj-cs"/>
                                <a:sym typeface="IBM Plex Sans Light"/>
                              </a:rPr>
                            </m:ctrlPr>
                          </m:sSupPr>
                          <m:e>
                            <m:r>
                              <a:rPr lang="en-US" sz="1200" b="0" i="1" kern="0" smtClean="0">
                                <a:solidFill>
                                  <a:schemeClr val="accent2">
                                    <a:lumMod val="75000"/>
                                  </a:schemeClr>
                                </a:solidFill>
                                <a:latin typeface="Cambria Math" panose="02040503050406030204" pitchFamily="18" charset="0"/>
                                <a:ea typeface="+mj-ea"/>
                                <a:cs typeface="+mj-cs"/>
                                <a:sym typeface="IBM Plex Sans Light"/>
                              </a:rPr>
                              <m:t>𝑆</m:t>
                            </m:r>
                          </m:e>
                          <m:sup>
                            <m:sSub>
                              <m:sSubPr>
                                <m:ctrlPr>
                                  <a:rPr lang="en-US" sz="1200" i="1" kern="0" smtClean="0">
                                    <a:solidFill>
                                      <a:schemeClr val="accent2">
                                        <a:lumMod val="75000"/>
                                      </a:schemeClr>
                                    </a:solidFill>
                                    <a:latin typeface="Cambria Math" panose="02040503050406030204" pitchFamily="18" charset="0"/>
                                    <a:ea typeface="+mj-ea"/>
                                    <a:cs typeface="+mj-cs"/>
                                    <a:sym typeface="IBM Plex Sans Light"/>
                                  </a:rPr>
                                </m:ctrlPr>
                              </m:sSubPr>
                              <m:e>
                                <m:r>
                                  <a:rPr lang="en-US" sz="1200" b="0" i="1" kern="0" smtClean="0">
                                    <a:solidFill>
                                      <a:schemeClr val="accent2">
                                        <a:lumMod val="75000"/>
                                      </a:schemeClr>
                                    </a:solidFill>
                                    <a:latin typeface="Cambria Math" panose="02040503050406030204" pitchFamily="18" charset="0"/>
                                    <a:ea typeface="+mj-ea"/>
                                    <a:cs typeface="+mj-cs"/>
                                    <a:sym typeface="IBM Plex Sans Light"/>
                                  </a:rPr>
                                  <m:t>𝑘</m:t>
                                </m:r>
                              </m:e>
                              <m:sub>
                                <m:r>
                                  <a:rPr lang="en-US" sz="1200" b="0" i="1" kern="0" smtClean="0">
                                    <a:solidFill>
                                      <a:schemeClr val="accent2">
                                        <a:lumMod val="75000"/>
                                      </a:schemeClr>
                                    </a:solidFill>
                                    <a:latin typeface="Cambria Math" panose="02040503050406030204" pitchFamily="18" charset="0"/>
                                    <a:ea typeface="+mj-ea"/>
                                    <a:cs typeface="+mj-cs"/>
                                    <a:sym typeface="IBM Plex Sans Light"/>
                                  </a:rPr>
                                  <m:t>2</m:t>
                                </m:r>
                              </m:sub>
                            </m:sSub>
                          </m:sup>
                        </m:sSup>
                      </m:oMath>
                    </m:oMathPara>
                  </a14:m>
                  <a:endParaRPr lang="en-CH" sz="1200" dirty="0">
                    <a:solidFill>
                      <a:schemeClr val="accent2">
                        <a:lumMod val="75000"/>
                      </a:schemeClr>
                    </a:solidFill>
                  </a:endParaRPr>
                </a:p>
              </p:txBody>
            </p:sp>
          </mc:Choice>
          <mc:Fallback xmlns="">
            <p:sp>
              <p:nvSpPr>
                <p:cNvPr id="54" name="TextBox 53">
                  <a:extLst>
                    <a:ext uri="{FF2B5EF4-FFF2-40B4-BE49-F238E27FC236}">
                      <a16:creationId xmlns:a16="http://schemas.microsoft.com/office/drawing/2014/main" id="{AC122EC1-3741-FF69-816B-B5D334A036BE}"/>
                    </a:ext>
                  </a:extLst>
                </p:cNvPr>
                <p:cNvSpPr txBox="1">
                  <a:spLocks noRot="1" noChangeAspect="1" noMove="1" noResize="1" noEditPoints="1" noAdjustHandles="1" noChangeArrowheads="1" noChangeShapeType="1" noTextEdit="1"/>
                </p:cNvSpPr>
                <p:nvPr/>
              </p:nvSpPr>
              <p:spPr>
                <a:xfrm rot="16200000">
                  <a:off x="2101825" y="2706510"/>
                  <a:ext cx="709613" cy="280333"/>
                </a:xfrm>
                <a:prstGeom prst="rect">
                  <a:avLst/>
                </a:prstGeom>
                <a:blipFill>
                  <a:blip r:embed="rId4"/>
                  <a:stretch>
                    <a:fillRect/>
                  </a:stretch>
                </a:blipFill>
                <a:ln w="12700">
                  <a:miter lim="400000"/>
                </a:ln>
                <a:extLst>
                  <a:ext uri="{C572A759-6A51-4108-AA02-DFA0A04FC94B}">
                    <ma14:wrappingTextBoxFlag xmlns:a14="http://schemas.microsoft.com/office/drawing/2010/main" xmlns:ma14="http://schemas.microsoft.com/office/mac/drawingml/2011/main" xmlns:m="http://schemas.openxmlformats.org/officeDocument/2006/math" xmlns="" val="1"/>
                  </a:ext>
                </a:extLst>
              </p:spPr>
              <p:txBody>
                <a:bodyPr/>
                <a:lstStyle/>
                <a:p>
                  <a:r>
                    <a:rPr lang="en-US">
                      <a:noFill/>
                    </a:rPr>
                    <a:t> </a:t>
                  </a:r>
                </a:p>
              </p:txBody>
            </p:sp>
          </mc:Fallback>
        </mc:AlternateContent>
        <p:sp>
          <p:nvSpPr>
            <p:cNvPr id="90" name="Rectangle: Rounded Corners 89">
              <a:extLst>
                <a:ext uri="{FF2B5EF4-FFF2-40B4-BE49-F238E27FC236}">
                  <a16:creationId xmlns:a16="http://schemas.microsoft.com/office/drawing/2014/main" id="{E4F98055-BB28-3224-1A7B-109F37D3FCC2}"/>
                </a:ext>
              </a:extLst>
            </p:cNvPr>
            <p:cNvSpPr/>
            <p:nvPr/>
          </p:nvSpPr>
          <p:spPr bwMode="auto">
            <a:xfrm>
              <a:off x="3719041" y="225863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1" name="Rectangle: Rounded Corners 90">
              <a:extLst>
                <a:ext uri="{FF2B5EF4-FFF2-40B4-BE49-F238E27FC236}">
                  <a16:creationId xmlns:a16="http://schemas.microsoft.com/office/drawing/2014/main" id="{245F6141-1093-B8E2-829D-2D945C8DCF3D}"/>
                </a:ext>
              </a:extLst>
            </p:cNvPr>
            <p:cNvSpPr/>
            <p:nvPr/>
          </p:nvSpPr>
          <p:spPr bwMode="auto">
            <a:xfrm>
              <a:off x="3719040" y="2663669"/>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2" name="Rectangle: Rounded Corners 91">
              <a:extLst>
                <a:ext uri="{FF2B5EF4-FFF2-40B4-BE49-F238E27FC236}">
                  <a16:creationId xmlns:a16="http://schemas.microsoft.com/office/drawing/2014/main" id="{D5C87E40-3514-82E4-A787-08B96E5158D7}"/>
                </a:ext>
              </a:extLst>
            </p:cNvPr>
            <p:cNvSpPr/>
            <p:nvPr/>
          </p:nvSpPr>
          <p:spPr bwMode="auto">
            <a:xfrm>
              <a:off x="3719040" y="306870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3" name="Rectangle: Rounded Corners 92">
              <a:extLst>
                <a:ext uri="{FF2B5EF4-FFF2-40B4-BE49-F238E27FC236}">
                  <a16:creationId xmlns:a16="http://schemas.microsoft.com/office/drawing/2014/main" id="{203555DA-8F5E-9CD7-6724-DB60672EDDEC}"/>
                </a:ext>
              </a:extLst>
            </p:cNvPr>
            <p:cNvSpPr/>
            <p:nvPr/>
          </p:nvSpPr>
          <p:spPr bwMode="auto">
            <a:xfrm>
              <a:off x="4058186" y="244104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4" name="Rectangle: Rounded Corners 93">
              <a:extLst>
                <a:ext uri="{FF2B5EF4-FFF2-40B4-BE49-F238E27FC236}">
                  <a16:creationId xmlns:a16="http://schemas.microsoft.com/office/drawing/2014/main" id="{2694A93E-97FD-E6A1-CD2A-A4720AC4D98F}"/>
                </a:ext>
              </a:extLst>
            </p:cNvPr>
            <p:cNvSpPr/>
            <p:nvPr/>
          </p:nvSpPr>
          <p:spPr bwMode="auto">
            <a:xfrm>
              <a:off x="4058186" y="2846196"/>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5" name="Rectangle: Rounded Corners 94">
              <a:extLst>
                <a:ext uri="{FF2B5EF4-FFF2-40B4-BE49-F238E27FC236}">
                  <a16:creationId xmlns:a16="http://schemas.microsoft.com/office/drawing/2014/main" id="{F55D92AB-ABB4-4A94-2304-3C5B28B0151B}"/>
                </a:ext>
              </a:extLst>
            </p:cNvPr>
            <p:cNvSpPr/>
            <p:nvPr/>
          </p:nvSpPr>
          <p:spPr bwMode="auto">
            <a:xfrm>
              <a:off x="4392036" y="226248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6" name="Rectangle: Rounded Corners 95">
              <a:extLst>
                <a:ext uri="{FF2B5EF4-FFF2-40B4-BE49-F238E27FC236}">
                  <a16:creationId xmlns:a16="http://schemas.microsoft.com/office/drawing/2014/main" id="{5EBD8FCA-B35E-102F-1DB9-355F40235CF7}"/>
                </a:ext>
              </a:extLst>
            </p:cNvPr>
            <p:cNvSpPr/>
            <p:nvPr/>
          </p:nvSpPr>
          <p:spPr bwMode="auto">
            <a:xfrm>
              <a:off x="4392035" y="245385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7" name="Rectangle: Rounded Corners 96">
              <a:extLst>
                <a:ext uri="{FF2B5EF4-FFF2-40B4-BE49-F238E27FC236}">
                  <a16:creationId xmlns:a16="http://schemas.microsoft.com/office/drawing/2014/main" id="{0F83ABEF-01F0-A2D2-5888-2DED33143152}"/>
                </a:ext>
              </a:extLst>
            </p:cNvPr>
            <p:cNvSpPr/>
            <p:nvPr/>
          </p:nvSpPr>
          <p:spPr bwMode="auto">
            <a:xfrm>
              <a:off x="4392035" y="2644201"/>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8" name="Rectangle: Rounded Corners 97">
              <a:extLst>
                <a:ext uri="{FF2B5EF4-FFF2-40B4-BE49-F238E27FC236}">
                  <a16:creationId xmlns:a16="http://schemas.microsoft.com/office/drawing/2014/main" id="{58E1DA81-7578-9F10-4BA4-48C5389D3D96}"/>
                </a:ext>
              </a:extLst>
            </p:cNvPr>
            <p:cNvSpPr/>
            <p:nvPr/>
          </p:nvSpPr>
          <p:spPr bwMode="auto">
            <a:xfrm>
              <a:off x="4392360" y="283877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99" name="Rectangle: Rounded Corners 98">
              <a:extLst>
                <a:ext uri="{FF2B5EF4-FFF2-40B4-BE49-F238E27FC236}">
                  <a16:creationId xmlns:a16="http://schemas.microsoft.com/office/drawing/2014/main" id="{3B28D103-332A-5CCE-D8FA-9119FBEDAD5F}"/>
                </a:ext>
              </a:extLst>
            </p:cNvPr>
            <p:cNvSpPr/>
            <p:nvPr/>
          </p:nvSpPr>
          <p:spPr bwMode="auto">
            <a:xfrm>
              <a:off x="4390603" y="303296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00" name="Rectangle: Rounded Corners 99">
              <a:extLst>
                <a:ext uri="{FF2B5EF4-FFF2-40B4-BE49-F238E27FC236}">
                  <a16:creationId xmlns:a16="http://schemas.microsoft.com/office/drawing/2014/main" id="{2AEFCF4B-81A1-2B9F-B447-252319D1303D}"/>
                </a:ext>
              </a:extLst>
            </p:cNvPr>
            <p:cNvSpPr/>
            <p:nvPr/>
          </p:nvSpPr>
          <p:spPr bwMode="auto">
            <a:xfrm>
              <a:off x="4390602" y="322267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grpSp>
      <p:grpSp>
        <p:nvGrpSpPr>
          <p:cNvPr id="180" name="Group 179">
            <a:extLst>
              <a:ext uri="{FF2B5EF4-FFF2-40B4-BE49-F238E27FC236}">
                <a16:creationId xmlns:a16="http://schemas.microsoft.com/office/drawing/2014/main" id="{3777374A-3483-1E80-E48B-4F281C61AF78}"/>
              </a:ext>
            </a:extLst>
          </p:cNvPr>
          <p:cNvGrpSpPr/>
          <p:nvPr/>
        </p:nvGrpSpPr>
        <p:grpSpPr>
          <a:xfrm>
            <a:off x="4990420" y="4301370"/>
            <a:ext cx="4004572" cy="1190255"/>
            <a:chOff x="5062106" y="2229537"/>
            <a:chExt cx="4422471" cy="1190255"/>
          </a:xfrm>
        </p:grpSpPr>
        <p:cxnSp>
          <p:nvCxnSpPr>
            <p:cNvPr id="173" name="Straight Connector 172">
              <a:extLst>
                <a:ext uri="{FF2B5EF4-FFF2-40B4-BE49-F238E27FC236}">
                  <a16:creationId xmlns:a16="http://schemas.microsoft.com/office/drawing/2014/main" id="{7FE946BD-A5DC-16D8-E092-0D98DE23F2DD}"/>
                </a:ext>
              </a:extLst>
            </p:cNvPr>
            <p:cNvCxnSpPr>
              <a:cxnSpLocks/>
            </p:cNvCxnSpPr>
            <p:nvPr/>
          </p:nvCxnSpPr>
          <p:spPr bwMode="auto">
            <a:xfrm>
              <a:off x="8373372" y="23148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4" name="Straight Connector 173">
              <a:extLst>
                <a:ext uri="{FF2B5EF4-FFF2-40B4-BE49-F238E27FC236}">
                  <a16:creationId xmlns:a16="http://schemas.microsoft.com/office/drawing/2014/main" id="{76A73791-1FE3-CAE9-D373-73DA7D419440}"/>
                </a:ext>
              </a:extLst>
            </p:cNvPr>
            <p:cNvCxnSpPr>
              <a:cxnSpLocks/>
            </p:cNvCxnSpPr>
            <p:nvPr/>
          </p:nvCxnSpPr>
          <p:spPr bwMode="auto">
            <a:xfrm>
              <a:off x="8373372" y="25079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5" name="Straight Connector 174">
              <a:extLst>
                <a:ext uri="{FF2B5EF4-FFF2-40B4-BE49-F238E27FC236}">
                  <a16:creationId xmlns:a16="http://schemas.microsoft.com/office/drawing/2014/main" id="{3F0C49C9-44AA-A4D8-308F-F58C901EF191}"/>
                </a:ext>
              </a:extLst>
            </p:cNvPr>
            <p:cNvCxnSpPr>
              <a:cxnSpLocks/>
            </p:cNvCxnSpPr>
            <p:nvPr/>
          </p:nvCxnSpPr>
          <p:spPr bwMode="auto">
            <a:xfrm>
              <a:off x="8373372" y="270103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6" name="Straight Connector 175">
              <a:extLst>
                <a:ext uri="{FF2B5EF4-FFF2-40B4-BE49-F238E27FC236}">
                  <a16:creationId xmlns:a16="http://schemas.microsoft.com/office/drawing/2014/main" id="{9505CCD0-779C-64D6-2ABA-9E3360C4D929}"/>
                </a:ext>
              </a:extLst>
            </p:cNvPr>
            <p:cNvCxnSpPr>
              <a:cxnSpLocks/>
            </p:cNvCxnSpPr>
            <p:nvPr/>
          </p:nvCxnSpPr>
          <p:spPr bwMode="auto">
            <a:xfrm>
              <a:off x="8373372" y="289410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7" name="Straight Connector 176">
              <a:extLst>
                <a:ext uri="{FF2B5EF4-FFF2-40B4-BE49-F238E27FC236}">
                  <a16:creationId xmlns:a16="http://schemas.microsoft.com/office/drawing/2014/main" id="{E32D3A8D-FF20-210C-E7E4-AD4086B8FC00}"/>
                </a:ext>
              </a:extLst>
            </p:cNvPr>
            <p:cNvCxnSpPr>
              <a:cxnSpLocks/>
            </p:cNvCxnSpPr>
            <p:nvPr/>
          </p:nvCxnSpPr>
          <p:spPr bwMode="auto">
            <a:xfrm>
              <a:off x="8373372" y="308716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8" name="Straight Connector 177">
              <a:extLst>
                <a:ext uri="{FF2B5EF4-FFF2-40B4-BE49-F238E27FC236}">
                  <a16:creationId xmlns:a16="http://schemas.microsoft.com/office/drawing/2014/main" id="{4CAAFC40-2932-348E-0AD2-EB4423E1DB9B}"/>
                </a:ext>
              </a:extLst>
            </p:cNvPr>
            <p:cNvCxnSpPr>
              <a:cxnSpLocks/>
            </p:cNvCxnSpPr>
            <p:nvPr/>
          </p:nvCxnSpPr>
          <p:spPr bwMode="auto">
            <a:xfrm>
              <a:off x="8373372" y="328023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7" name="Straight Connector 166">
              <a:extLst>
                <a:ext uri="{FF2B5EF4-FFF2-40B4-BE49-F238E27FC236}">
                  <a16:creationId xmlns:a16="http://schemas.microsoft.com/office/drawing/2014/main" id="{059C19B2-7F68-D9E9-8109-888FBCB5283B}"/>
                </a:ext>
              </a:extLst>
            </p:cNvPr>
            <p:cNvCxnSpPr>
              <a:cxnSpLocks/>
            </p:cNvCxnSpPr>
            <p:nvPr/>
          </p:nvCxnSpPr>
          <p:spPr bwMode="auto">
            <a:xfrm>
              <a:off x="7455443" y="23148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8" name="Straight Connector 167">
              <a:extLst>
                <a:ext uri="{FF2B5EF4-FFF2-40B4-BE49-F238E27FC236}">
                  <a16:creationId xmlns:a16="http://schemas.microsoft.com/office/drawing/2014/main" id="{9888F728-4A0C-D40F-3DFF-A61598CA6489}"/>
                </a:ext>
              </a:extLst>
            </p:cNvPr>
            <p:cNvCxnSpPr>
              <a:cxnSpLocks/>
            </p:cNvCxnSpPr>
            <p:nvPr/>
          </p:nvCxnSpPr>
          <p:spPr bwMode="auto">
            <a:xfrm>
              <a:off x="7455443" y="25079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9" name="Straight Connector 168">
              <a:extLst>
                <a:ext uri="{FF2B5EF4-FFF2-40B4-BE49-F238E27FC236}">
                  <a16:creationId xmlns:a16="http://schemas.microsoft.com/office/drawing/2014/main" id="{2E7A4FEA-5378-3E42-36DA-0046A22CE049}"/>
                </a:ext>
              </a:extLst>
            </p:cNvPr>
            <p:cNvCxnSpPr>
              <a:cxnSpLocks/>
            </p:cNvCxnSpPr>
            <p:nvPr/>
          </p:nvCxnSpPr>
          <p:spPr bwMode="auto">
            <a:xfrm>
              <a:off x="7455443" y="270103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0" name="Straight Connector 169">
              <a:extLst>
                <a:ext uri="{FF2B5EF4-FFF2-40B4-BE49-F238E27FC236}">
                  <a16:creationId xmlns:a16="http://schemas.microsoft.com/office/drawing/2014/main" id="{95300A1D-0354-8A09-529E-6262F7A05845}"/>
                </a:ext>
              </a:extLst>
            </p:cNvPr>
            <p:cNvCxnSpPr>
              <a:cxnSpLocks/>
            </p:cNvCxnSpPr>
            <p:nvPr/>
          </p:nvCxnSpPr>
          <p:spPr bwMode="auto">
            <a:xfrm>
              <a:off x="7455443" y="289410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1" name="Straight Connector 170">
              <a:extLst>
                <a:ext uri="{FF2B5EF4-FFF2-40B4-BE49-F238E27FC236}">
                  <a16:creationId xmlns:a16="http://schemas.microsoft.com/office/drawing/2014/main" id="{F2F96C9B-3017-4E5C-0D07-9970AD10AC3F}"/>
                </a:ext>
              </a:extLst>
            </p:cNvPr>
            <p:cNvCxnSpPr>
              <a:cxnSpLocks/>
            </p:cNvCxnSpPr>
            <p:nvPr/>
          </p:nvCxnSpPr>
          <p:spPr bwMode="auto">
            <a:xfrm>
              <a:off x="7455443" y="308716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2" name="Straight Connector 171">
              <a:extLst>
                <a:ext uri="{FF2B5EF4-FFF2-40B4-BE49-F238E27FC236}">
                  <a16:creationId xmlns:a16="http://schemas.microsoft.com/office/drawing/2014/main" id="{5C0026FC-35F9-7630-7D1A-12AC86B3C10D}"/>
                </a:ext>
              </a:extLst>
            </p:cNvPr>
            <p:cNvCxnSpPr>
              <a:cxnSpLocks/>
            </p:cNvCxnSpPr>
            <p:nvPr/>
          </p:nvCxnSpPr>
          <p:spPr bwMode="auto">
            <a:xfrm>
              <a:off x="7455443" y="328023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2F2B2B0A-A3A0-EFDA-CE67-3C51D1CD75AC}"/>
                </a:ext>
              </a:extLst>
            </p:cNvPr>
            <p:cNvCxnSpPr>
              <a:cxnSpLocks/>
            </p:cNvCxnSpPr>
            <p:nvPr/>
          </p:nvCxnSpPr>
          <p:spPr bwMode="auto">
            <a:xfrm>
              <a:off x="6393010" y="23148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F2DDA5C1-FF72-99FE-BBF7-13BC030B36B8}"/>
                </a:ext>
              </a:extLst>
            </p:cNvPr>
            <p:cNvCxnSpPr>
              <a:cxnSpLocks/>
            </p:cNvCxnSpPr>
            <p:nvPr/>
          </p:nvCxnSpPr>
          <p:spPr bwMode="auto">
            <a:xfrm>
              <a:off x="6393010" y="25079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27C13B4F-1D2D-37D8-AFBC-4E73018FEACA}"/>
                </a:ext>
              </a:extLst>
            </p:cNvPr>
            <p:cNvCxnSpPr>
              <a:cxnSpLocks/>
            </p:cNvCxnSpPr>
            <p:nvPr/>
          </p:nvCxnSpPr>
          <p:spPr bwMode="auto">
            <a:xfrm>
              <a:off x="6393010" y="270103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3" name="Straight Connector 112">
              <a:extLst>
                <a:ext uri="{FF2B5EF4-FFF2-40B4-BE49-F238E27FC236}">
                  <a16:creationId xmlns:a16="http://schemas.microsoft.com/office/drawing/2014/main" id="{BF9EF9CB-D66D-1B8F-B995-8A7AD3CC1052}"/>
                </a:ext>
              </a:extLst>
            </p:cNvPr>
            <p:cNvCxnSpPr>
              <a:cxnSpLocks/>
            </p:cNvCxnSpPr>
            <p:nvPr/>
          </p:nvCxnSpPr>
          <p:spPr bwMode="auto">
            <a:xfrm>
              <a:off x="6393010" y="289410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1F33EBB4-E740-D0D4-DBE2-74B74B0B9AB1}"/>
                </a:ext>
              </a:extLst>
            </p:cNvPr>
            <p:cNvCxnSpPr>
              <a:cxnSpLocks/>
            </p:cNvCxnSpPr>
            <p:nvPr/>
          </p:nvCxnSpPr>
          <p:spPr bwMode="auto">
            <a:xfrm>
              <a:off x="6393010" y="308716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F73CBB5B-D2AC-0159-918D-08284EA0FBA5}"/>
                </a:ext>
              </a:extLst>
            </p:cNvPr>
            <p:cNvCxnSpPr>
              <a:cxnSpLocks/>
            </p:cNvCxnSpPr>
            <p:nvPr/>
          </p:nvCxnSpPr>
          <p:spPr bwMode="auto">
            <a:xfrm>
              <a:off x="6393010" y="328023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5A660CD6-E062-001C-EF0B-9CBC23F476AE}"/>
                </a:ext>
              </a:extLst>
            </p:cNvPr>
            <p:cNvCxnSpPr>
              <a:cxnSpLocks/>
            </p:cNvCxnSpPr>
            <p:nvPr/>
          </p:nvCxnSpPr>
          <p:spPr bwMode="auto">
            <a:xfrm>
              <a:off x="5348487" y="23148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8A0B7730-0BBB-DC49-F27D-253BC82E45FE}"/>
                </a:ext>
              </a:extLst>
            </p:cNvPr>
            <p:cNvCxnSpPr>
              <a:cxnSpLocks/>
            </p:cNvCxnSpPr>
            <p:nvPr/>
          </p:nvCxnSpPr>
          <p:spPr bwMode="auto">
            <a:xfrm>
              <a:off x="5348487" y="25079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8" name="Straight Connector 117">
              <a:extLst>
                <a:ext uri="{FF2B5EF4-FFF2-40B4-BE49-F238E27FC236}">
                  <a16:creationId xmlns:a16="http://schemas.microsoft.com/office/drawing/2014/main" id="{6CBA8362-9B2B-7913-0A63-CE63F441B3CB}"/>
                </a:ext>
              </a:extLst>
            </p:cNvPr>
            <p:cNvCxnSpPr>
              <a:cxnSpLocks/>
            </p:cNvCxnSpPr>
            <p:nvPr/>
          </p:nvCxnSpPr>
          <p:spPr bwMode="auto">
            <a:xfrm>
              <a:off x="5348487" y="270103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E22B2B8F-A75E-74B1-6431-11485069323B}"/>
                </a:ext>
              </a:extLst>
            </p:cNvPr>
            <p:cNvCxnSpPr>
              <a:cxnSpLocks/>
            </p:cNvCxnSpPr>
            <p:nvPr/>
          </p:nvCxnSpPr>
          <p:spPr bwMode="auto">
            <a:xfrm>
              <a:off x="5348487" y="289410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AB135B95-ADA4-B951-9AD2-C0B662A2F4CE}"/>
                </a:ext>
              </a:extLst>
            </p:cNvPr>
            <p:cNvCxnSpPr>
              <a:cxnSpLocks/>
            </p:cNvCxnSpPr>
            <p:nvPr/>
          </p:nvCxnSpPr>
          <p:spPr bwMode="auto">
            <a:xfrm>
              <a:off x="5348487" y="308716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1CBDF567-8993-8F3C-F1B0-7343DD05F686}"/>
                </a:ext>
              </a:extLst>
            </p:cNvPr>
            <p:cNvCxnSpPr>
              <a:cxnSpLocks/>
            </p:cNvCxnSpPr>
            <p:nvPr/>
          </p:nvCxnSpPr>
          <p:spPr bwMode="auto">
            <a:xfrm>
              <a:off x="5348487" y="328023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2" name="Rectangle: Rounded Corners 121">
              <a:extLst>
                <a:ext uri="{FF2B5EF4-FFF2-40B4-BE49-F238E27FC236}">
                  <a16:creationId xmlns:a16="http://schemas.microsoft.com/office/drawing/2014/main" id="{3FE1F148-E8CC-0A1C-7D71-74F5C0E839CC}"/>
                </a:ext>
              </a:extLst>
            </p:cNvPr>
            <p:cNvSpPr/>
            <p:nvPr/>
          </p:nvSpPr>
          <p:spPr bwMode="auto">
            <a:xfrm>
              <a:off x="5441268" y="2229537"/>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3" name="Rectangle: Rounded Corners 122">
              <a:extLst>
                <a:ext uri="{FF2B5EF4-FFF2-40B4-BE49-F238E27FC236}">
                  <a16:creationId xmlns:a16="http://schemas.microsoft.com/office/drawing/2014/main" id="{FA629C20-8061-5FDE-5DD6-93CF121E03CC}"/>
                </a:ext>
              </a:extLst>
            </p:cNvPr>
            <p:cNvSpPr/>
            <p:nvPr/>
          </p:nvSpPr>
          <p:spPr bwMode="auto">
            <a:xfrm>
              <a:off x="5441267" y="2634571"/>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4" name="Rectangle: Rounded Corners 123">
              <a:extLst>
                <a:ext uri="{FF2B5EF4-FFF2-40B4-BE49-F238E27FC236}">
                  <a16:creationId xmlns:a16="http://schemas.microsoft.com/office/drawing/2014/main" id="{2814283F-2C23-D854-2B95-FE249360CE78}"/>
                </a:ext>
              </a:extLst>
            </p:cNvPr>
            <p:cNvSpPr/>
            <p:nvPr/>
          </p:nvSpPr>
          <p:spPr bwMode="auto">
            <a:xfrm>
              <a:off x="5441267" y="3039605"/>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5" name="Rectangle: Rounded Corners 124">
              <a:extLst>
                <a:ext uri="{FF2B5EF4-FFF2-40B4-BE49-F238E27FC236}">
                  <a16:creationId xmlns:a16="http://schemas.microsoft.com/office/drawing/2014/main" id="{1BE84DAD-AD33-0C78-DA0F-13BD01B55AD3}"/>
                </a:ext>
              </a:extLst>
            </p:cNvPr>
            <p:cNvSpPr/>
            <p:nvPr/>
          </p:nvSpPr>
          <p:spPr bwMode="auto">
            <a:xfrm>
              <a:off x="5780413" y="2411943"/>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6" name="Rectangle: Rounded Corners 125">
              <a:extLst>
                <a:ext uri="{FF2B5EF4-FFF2-40B4-BE49-F238E27FC236}">
                  <a16:creationId xmlns:a16="http://schemas.microsoft.com/office/drawing/2014/main" id="{582F6E6E-9B16-766E-89BC-BAD9C5412A7E}"/>
                </a:ext>
              </a:extLst>
            </p:cNvPr>
            <p:cNvSpPr/>
            <p:nvPr/>
          </p:nvSpPr>
          <p:spPr bwMode="auto">
            <a:xfrm>
              <a:off x="5780413" y="2817098"/>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7" name="Rectangle: Rounded Corners 126">
              <a:extLst>
                <a:ext uri="{FF2B5EF4-FFF2-40B4-BE49-F238E27FC236}">
                  <a16:creationId xmlns:a16="http://schemas.microsoft.com/office/drawing/2014/main" id="{E527E42E-390B-4836-223A-1461B6F99D2B}"/>
                </a:ext>
              </a:extLst>
            </p:cNvPr>
            <p:cNvSpPr/>
            <p:nvPr/>
          </p:nvSpPr>
          <p:spPr bwMode="auto">
            <a:xfrm>
              <a:off x="6114263" y="2233382"/>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8" name="Rectangle: Rounded Corners 127">
              <a:extLst>
                <a:ext uri="{FF2B5EF4-FFF2-40B4-BE49-F238E27FC236}">
                  <a16:creationId xmlns:a16="http://schemas.microsoft.com/office/drawing/2014/main" id="{3647179E-A286-6BC4-37B7-7D4FC01929D1}"/>
                </a:ext>
              </a:extLst>
            </p:cNvPr>
            <p:cNvSpPr/>
            <p:nvPr/>
          </p:nvSpPr>
          <p:spPr bwMode="auto">
            <a:xfrm>
              <a:off x="6114262" y="2424752"/>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29" name="Rectangle: Rounded Corners 128">
              <a:extLst>
                <a:ext uri="{FF2B5EF4-FFF2-40B4-BE49-F238E27FC236}">
                  <a16:creationId xmlns:a16="http://schemas.microsoft.com/office/drawing/2014/main" id="{CAFA9373-A293-A5AF-13BA-4930B458F887}"/>
                </a:ext>
              </a:extLst>
            </p:cNvPr>
            <p:cNvSpPr/>
            <p:nvPr/>
          </p:nvSpPr>
          <p:spPr bwMode="auto">
            <a:xfrm>
              <a:off x="6114262" y="2615103"/>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0" name="Rectangle: Rounded Corners 129">
              <a:extLst>
                <a:ext uri="{FF2B5EF4-FFF2-40B4-BE49-F238E27FC236}">
                  <a16:creationId xmlns:a16="http://schemas.microsoft.com/office/drawing/2014/main" id="{AB6BB596-B82B-BF02-DD19-E5ADD11DC854}"/>
                </a:ext>
              </a:extLst>
            </p:cNvPr>
            <p:cNvSpPr/>
            <p:nvPr/>
          </p:nvSpPr>
          <p:spPr bwMode="auto">
            <a:xfrm>
              <a:off x="6114587" y="2809678"/>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1" name="Rectangle: Rounded Corners 130">
              <a:extLst>
                <a:ext uri="{FF2B5EF4-FFF2-40B4-BE49-F238E27FC236}">
                  <a16:creationId xmlns:a16="http://schemas.microsoft.com/office/drawing/2014/main" id="{A3644FA1-808B-BAC8-A125-0CCE5B586E5E}"/>
                </a:ext>
              </a:extLst>
            </p:cNvPr>
            <p:cNvSpPr/>
            <p:nvPr/>
          </p:nvSpPr>
          <p:spPr bwMode="auto">
            <a:xfrm>
              <a:off x="6112830" y="3003868"/>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2" name="Rectangle: Rounded Corners 131">
              <a:extLst>
                <a:ext uri="{FF2B5EF4-FFF2-40B4-BE49-F238E27FC236}">
                  <a16:creationId xmlns:a16="http://schemas.microsoft.com/office/drawing/2014/main" id="{10BFF95D-4711-514E-36EB-1DA3311867FF}"/>
                </a:ext>
              </a:extLst>
            </p:cNvPr>
            <p:cNvSpPr/>
            <p:nvPr/>
          </p:nvSpPr>
          <p:spPr bwMode="auto">
            <a:xfrm>
              <a:off x="6112829" y="3193578"/>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mc:AlternateContent xmlns:mc="http://schemas.openxmlformats.org/markup-compatibility/2006" xmlns:a14="http://schemas.microsoft.com/office/drawing/2010/main">
          <mc:Choice Requires="a14">
            <p:sp>
              <p:nvSpPr>
                <p:cNvPr id="133" name="TextBox 132">
                  <a:extLst>
                    <a:ext uri="{FF2B5EF4-FFF2-40B4-BE49-F238E27FC236}">
                      <a16:creationId xmlns:a16="http://schemas.microsoft.com/office/drawing/2014/main" id="{3B03FFC2-124F-5BDF-DDA7-8FD3FDB5AF66}"/>
                    </a:ext>
                  </a:extLst>
                </p:cNvPr>
                <p:cNvSpPr txBox="1"/>
                <p:nvPr/>
              </p:nvSpPr>
              <p:spPr>
                <a:xfrm rot="16200000">
                  <a:off x="4847466" y="2676920"/>
                  <a:ext cx="709613" cy="280333"/>
                </a:xfrm>
                <a:prstGeom prst="rect">
                  <a:avLst/>
                </a:prstGeom>
                <a:noFill/>
                <a:ln w="12700">
                  <a:miter lim="400000"/>
                </a:ln>
                <a:extLst>
                  <a:ext uri="{C572A759-6A51-4108-AA02-DFA0A04FC94B}">
                    <ma14:wrappingTextBoxFlag xmlns:ma14="http://schemas.microsoft.com/office/mac/drawingml/2011/main" xmlns:m="http://schemas.openxmlformats.org/officeDocument/2006/math" xmlns="" val="1"/>
                  </a:ext>
                </a:extLst>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US" sz="1200" b="0" i="1" kern="0" smtClean="0">
                                <a:solidFill>
                                  <a:schemeClr val="accent2"/>
                                </a:solidFill>
                                <a:latin typeface="Cambria Math" panose="02040503050406030204" pitchFamily="18" charset="0"/>
                                <a:ea typeface="+mj-ea"/>
                                <a:cs typeface="+mj-cs"/>
                                <a:sym typeface="IBM Plex Sans Light"/>
                              </a:rPr>
                            </m:ctrlPr>
                          </m:sSupPr>
                          <m:e>
                            <m:r>
                              <a:rPr lang="en-US" sz="1200" b="0" i="1" kern="0" smtClean="0">
                                <a:solidFill>
                                  <a:schemeClr val="accent2"/>
                                </a:solidFill>
                                <a:latin typeface="Cambria Math" panose="02040503050406030204" pitchFamily="18" charset="0"/>
                                <a:ea typeface="+mj-ea"/>
                                <a:cs typeface="+mj-cs"/>
                                <a:sym typeface="IBM Plex Sans Light"/>
                              </a:rPr>
                              <m:t>𝑆</m:t>
                            </m:r>
                          </m:e>
                          <m:sup>
                            <m:sSub>
                              <m:sSubPr>
                                <m:ctrlPr>
                                  <a:rPr lang="en-US" sz="1200" b="0" i="1" kern="0" smtClean="0">
                                    <a:solidFill>
                                      <a:schemeClr val="accent2"/>
                                    </a:solidFill>
                                    <a:latin typeface="Cambria Math" panose="02040503050406030204" pitchFamily="18" charset="0"/>
                                    <a:ea typeface="+mj-ea"/>
                                    <a:cs typeface="+mj-cs"/>
                                    <a:sym typeface="IBM Plex Sans Light"/>
                                  </a:rPr>
                                </m:ctrlPr>
                              </m:sSubPr>
                              <m:e>
                                <m:r>
                                  <a:rPr lang="en-US" sz="1200" b="0" i="1" kern="0" smtClean="0">
                                    <a:solidFill>
                                      <a:schemeClr val="accent2"/>
                                    </a:solidFill>
                                    <a:latin typeface="Cambria Math" panose="02040503050406030204" pitchFamily="18" charset="0"/>
                                    <a:ea typeface="+mj-ea"/>
                                    <a:cs typeface="+mj-cs"/>
                                    <a:sym typeface="IBM Plex Sans Light"/>
                                  </a:rPr>
                                  <m:t>𝑘</m:t>
                                </m:r>
                              </m:e>
                              <m:sub>
                                <m:r>
                                  <a:rPr lang="en-US" sz="1200" b="0" i="1" kern="0" smtClean="0">
                                    <a:solidFill>
                                      <a:schemeClr val="accent2"/>
                                    </a:solidFill>
                                    <a:latin typeface="Cambria Math" panose="02040503050406030204" pitchFamily="18" charset="0"/>
                                    <a:ea typeface="+mj-ea"/>
                                    <a:cs typeface="+mj-cs"/>
                                    <a:sym typeface="IBM Plex Sans Light"/>
                                  </a:rPr>
                                  <m:t>3</m:t>
                                </m:r>
                              </m:sub>
                            </m:sSub>
                          </m:sup>
                        </m:sSup>
                      </m:oMath>
                    </m:oMathPara>
                  </a14:m>
                  <a:endParaRPr lang="en-CH" sz="1200" dirty="0">
                    <a:solidFill>
                      <a:schemeClr val="accent2"/>
                    </a:solidFill>
                  </a:endParaRPr>
                </a:p>
              </p:txBody>
            </p:sp>
          </mc:Choice>
          <mc:Fallback xmlns="">
            <p:sp>
              <p:nvSpPr>
                <p:cNvPr id="133" name="TextBox 132">
                  <a:extLst>
                    <a:ext uri="{FF2B5EF4-FFF2-40B4-BE49-F238E27FC236}">
                      <a16:creationId xmlns:a16="http://schemas.microsoft.com/office/drawing/2014/main" id="{3B03FFC2-124F-5BDF-DDA7-8FD3FDB5AF66}"/>
                    </a:ext>
                  </a:extLst>
                </p:cNvPr>
                <p:cNvSpPr txBox="1">
                  <a:spLocks noRot="1" noChangeAspect="1" noMove="1" noResize="1" noEditPoints="1" noAdjustHandles="1" noChangeArrowheads="1" noChangeShapeType="1" noTextEdit="1"/>
                </p:cNvSpPr>
                <p:nvPr/>
              </p:nvSpPr>
              <p:spPr>
                <a:xfrm rot="16200000">
                  <a:off x="4847466" y="2676920"/>
                  <a:ext cx="709613" cy="280333"/>
                </a:xfrm>
                <a:prstGeom prst="rect">
                  <a:avLst/>
                </a:prstGeom>
                <a:blipFill>
                  <a:blip r:embed="rId5"/>
                  <a:stretch>
                    <a:fillRect/>
                  </a:stretch>
                </a:blipFill>
                <a:ln w="12700">
                  <a:miter lim="400000"/>
                </a:ln>
                <a:extLst>
                  <a:ext uri="{C572A759-6A51-4108-AA02-DFA0A04FC94B}">
                    <ma14:wrappingTextBoxFlag xmlns:a14="http://schemas.microsoft.com/office/drawing/2010/main" xmlns:ma14="http://schemas.microsoft.com/office/mac/drawingml/2011/main" xmlns:m="http://schemas.openxmlformats.org/officeDocument/2006/math" xmlns="" val="1"/>
                  </a:ext>
                </a:extLst>
              </p:spPr>
              <p:txBody>
                <a:bodyPr/>
                <a:lstStyle/>
                <a:p>
                  <a:r>
                    <a:rPr lang="en-US">
                      <a:noFill/>
                    </a:rPr>
                    <a:t> </a:t>
                  </a:r>
                </a:p>
              </p:txBody>
            </p:sp>
          </mc:Fallback>
        </mc:AlternateContent>
        <p:sp>
          <p:nvSpPr>
            <p:cNvPr id="134" name="Rectangle: Rounded Corners 133">
              <a:extLst>
                <a:ext uri="{FF2B5EF4-FFF2-40B4-BE49-F238E27FC236}">
                  <a16:creationId xmlns:a16="http://schemas.microsoft.com/office/drawing/2014/main" id="{8E101E62-83B9-2B1C-36A6-0DE7E0B6D593}"/>
                </a:ext>
              </a:extLst>
            </p:cNvPr>
            <p:cNvSpPr/>
            <p:nvPr/>
          </p:nvSpPr>
          <p:spPr bwMode="auto">
            <a:xfrm>
              <a:off x="6464682" y="2233808"/>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5" name="Rectangle: Rounded Corners 134">
              <a:extLst>
                <a:ext uri="{FF2B5EF4-FFF2-40B4-BE49-F238E27FC236}">
                  <a16:creationId xmlns:a16="http://schemas.microsoft.com/office/drawing/2014/main" id="{6B514012-35A4-A6A9-C55B-F8EAA377B1F9}"/>
                </a:ext>
              </a:extLst>
            </p:cNvPr>
            <p:cNvSpPr/>
            <p:nvPr/>
          </p:nvSpPr>
          <p:spPr bwMode="auto">
            <a:xfrm>
              <a:off x="6464681" y="2638842"/>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6" name="Rectangle: Rounded Corners 135">
              <a:extLst>
                <a:ext uri="{FF2B5EF4-FFF2-40B4-BE49-F238E27FC236}">
                  <a16:creationId xmlns:a16="http://schemas.microsoft.com/office/drawing/2014/main" id="{9BF0228C-B443-A990-AAEE-BC1C7692C5DA}"/>
                </a:ext>
              </a:extLst>
            </p:cNvPr>
            <p:cNvSpPr/>
            <p:nvPr/>
          </p:nvSpPr>
          <p:spPr bwMode="auto">
            <a:xfrm>
              <a:off x="6464681" y="3043876"/>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7" name="Rectangle: Rounded Corners 136">
              <a:extLst>
                <a:ext uri="{FF2B5EF4-FFF2-40B4-BE49-F238E27FC236}">
                  <a16:creationId xmlns:a16="http://schemas.microsoft.com/office/drawing/2014/main" id="{DDC12DF2-8F33-8B3F-96E8-1102158C2E5C}"/>
                </a:ext>
              </a:extLst>
            </p:cNvPr>
            <p:cNvSpPr/>
            <p:nvPr/>
          </p:nvSpPr>
          <p:spPr bwMode="auto">
            <a:xfrm>
              <a:off x="6803827" y="2416214"/>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8" name="Rectangle: Rounded Corners 137">
              <a:extLst>
                <a:ext uri="{FF2B5EF4-FFF2-40B4-BE49-F238E27FC236}">
                  <a16:creationId xmlns:a16="http://schemas.microsoft.com/office/drawing/2014/main" id="{62D6831E-A2DB-234F-2838-FCF43558621C}"/>
                </a:ext>
              </a:extLst>
            </p:cNvPr>
            <p:cNvSpPr/>
            <p:nvPr/>
          </p:nvSpPr>
          <p:spPr bwMode="auto">
            <a:xfrm>
              <a:off x="6803827" y="2821369"/>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9" name="Rectangle: Rounded Corners 138">
              <a:extLst>
                <a:ext uri="{FF2B5EF4-FFF2-40B4-BE49-F238E27FC236}">
                  <a16:creationId xmlns:a16="http://schemas.microsoft.com/office/drawing/2014/main" id="{355418BE-7056-5C58-6035-B56936CF7FC0}"/>
                </a:ext>
              </a:extLst>
            </p:cNvPr>
            <p:cNvSpPr/>
            <p:nvPr/>
          </p:nvSpPr>
          <p:spPr bwMode="auto">
            <a:xfrm>
              <a:off x="7137677" y="2237653"/>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0" name="Rectangle: Rounded Corners 139">
              <a:extLst>
                <a:ext uri="{FF2B5EF4-FFF2-40B4-BE49-F238E27FC236}">
                  <a16:creationId xmlns:a16="http://schemas.microsoft.com/office/drawing/2014/main" id="{9E4CA09B-52CE-D78D-5440-C29DB69E1F5C}"/>
                </a:ext>
              </a:extLst>
            </p:cNvPr>
            <p:cNvSpPr/>
            <p:nvPr/>
          </p:nvSpPr>
          <p:spPr bwMode="auto">
            <a:xfrm>
              <a:off x="7137676" y="2429023"/>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1" name="Rectangle: Rounded Corners 140">
              <a:extLst>
                <a:ext uri="{FF2B5EF4-FFF2-40B4-BE49-F238E27FC236}">
                  <a16:creationId xmlns:a16="http://schemas.microsoft.com/office/drawing/2014/main" id="{683B1472-E7FD-9419-01CE-C5F4A33D1A5E}"/>
                </a:ext>
              </a:extLst>
            </p:cNvPr>
            <p:cNvSpPr/>
            <p:nvPr/>
          </p:nvSpPr>
          <p:spPr bwMode="auto">
            <a:xfrm>
              <a:off x="7137676" y="2619374"/>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2" name="Rectangle: Rounded Corners 141">
              <a:extLst>
                <a:ext uri="{FF2B5EF4-FFF2-40B4-BE49-F238E27FC236}">
                  <a16:creationId xmlns:a16="http://schemas.microsoft.com/office/drawing/2014/main" id="{E50A1F0D-85EF-3E3A-5056-3ED1DC312CE0}"/>
                </a:ext>
              </a:extLst>
            </p:cNvPr>
            <p:cNvSpPr/>
            <p:nvPr/>
          </p:nvSpPr>
          <p:spPr bwMode="auto">
            <a:xfrm>
              <a:off x="7138001" y="2813949"/>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3" name="Rectangle: Rounded Corners 142">
              <a:extLst>
                <a:ext uri="{FF2B5EF4-FFF2-40B4-BE49-F238E27FC236}">
                  <a16:creationId xmlns:a16="http://schemas.microsoft.com/office/drawing/2014/main" id="{AA687960-0C9B-D525-9B34-3E12C34E6C9F}"/>
                </a:ext>
              </a:extLst>
            </p:cNvPr>
            <p:cNvSpPr/>
            <p:nvPr/>
          </p:nvSpPr>
          <p:spPr bwMode="auto">
            <a:xfrm>
              <a:off x="7136244" y="3008139"/>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4" name="Rectangle: Rounded Corners 143">
              <a:extLst>
                <a:ext uri="{FF2B5EF4-FFF2-40B4-BE49-F238E27FC236}">
                  <a16:creationId xmlns:a16="http://schemas.microsoft.com/office/drawing/2014/main" id="{A7C9FB5D-3E20-A794-C3AD-85627A04E5D1}"/>
                </a:ext>
              </a:extLst>
            </p:cNvPr>
            <p:cNvSpPr/>
            <p:nvPr/>
          </p:nvSpPr>
          <p:spPr bwMode="auto">
            <a:xfrm>
              <a:off x="7136243" y="3197849"/>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5" name="Rectangle: Rounded Corners 144">
              <a:extLst>
                <a:ext uri="{FF2B5EF4-FFF2-40B4-BE49-F238E27FC236}">
                  <a16:creationId xmlns:a16="http://schemas.microsoft.com/office/drawing/2014/main" id="{085E62BF-35B5-DF09-7281-9EEF69ADDA36}"/>
                </a:ext>
              </a:extLst>
            </p:cNvPr>
            <p:cNvSpPr/>
            <p:nvPr/>
          </p:nvSpPr>
          <p:spPr bwMode="auto">
            <a:xfrm>
              <a:off x="7455444" y="2244911"/>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6" name="Rectangle: Rounded Corners 145">
              <a:extLst>
                <a:ext uri="{FF2B5EF4-FFF2-40B4-BE49-F238E27FC236}">
                  <a16:creationId xmlns:a16="http://schemas.microsoft.com/office/drawing/2014/main" id="{8AF85FF4-412B-3CCC-6094-5726DBDC8E53}"/>
                </a:ext>
              </a:extLst>
            </p:cNvPr>
            <p:cNvSpPr/>
            <p:nvPr/>
          </p:nvSpPr>
          <p:spPr bwMode="auto">
            <a:xfrm>
              <a:off x="7455443" y="2649945"/>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7" name="Rectangle: Rounded Corners 146">
              <a:extLst>
                <a:ext uri="{FF2B5EF4-FFF2-40B4-BE49-F238E27FC236}">
                  <a16:creationId xmlns:a16="http://schemas.microsoft.com/office/drawing/2014/main" id="{64D200B7-591F-A332-74A5-FD40CF555653}"/>
                </a:ext>
              </a:extLst>
            </p:cNvPr>
            <p:cNvSpPr/>
            <p:nvPr/>
          </p:nvSpPr>
          <p:spPr bwMode="auto">
            <a:xfrm>
              <a:off x="7455443" y="3054979"/>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8" name="Rectangle: Rounded Corners 147">
              <a:extLst>
                <a:ext uri="{FF2B5EF4-FFF2-40B4-BE49-F238E27FC236}">
                  <a16:creationId xmlns:a16="http://schemas.microsoft.com/office/drawing/2014/main" id="{2932C833-20F8-5125-9099-436D19063994}"/>
                </a:ext>
              </a:extLst>
            </p:cNvPr>
            <p:cNvSpPr/>
            <p:nvPr/>
          </p:nvSpPr>
          <p:spPr bwMode="auto">
            <a:xfrm>
              <a:off x="7794589" y="2427317"/>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9" name="Rectangle: Rounded Corners 148">
              <a:extLst>
                <a:ext uri="{FF2B5EF4-FFF2-40B4-BE49-F238E27FC236}">
                  <a16:creationId xmlns:a16="http://schemas.microsoft.com/office/drawing/2014/main" id="{80430375-5926-63ED-A518-74E92B8346F3}"/>
                </a:ext>
              </a:extLst>
            </p:cNvPr>
            <p:cNvSpPr/>
            <p:nvPr/>
          </p:nvSpPr>
          <p:spPr bwMode="auto">
            <a:xfrm>
              <a:off x="7794589" y="2832472"/>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0" name="Rectangle: Rounded Corners 149">
              <a:extLst>
                <a:ext uri="{FF2B5EF4-FFF2-40B4-BE49-F238E27FC236}">
                  <a16:creationId xmlns:a16="http://schemas.microsoft.com/office/drawing/2014/main" id="{8A9B9158-97F5-8386-1255-37839CA09B3C}"/>
                </a:ext>
              </a:extLst>
            </p:cNvPr>
            <p:cNvSpPr/>
            <p:nvPr/>
          </p:nvSpPr>
          <p:spPr bwMode="auto">
            <a:xfrm>
              <a:off x="8128439" y="2248756"/>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1" name="Rectangle: Rounded Corners 150">
              <a:extLst>
                <a:ext uri="{FF2B5EF4-FFF2-40B4-BE49-F238E27FC236}">
                  <a16:creationId xmlns:a16="http://schemas.microsoft.com/office/drawing/2014/main" id="{94997B80-C177-6431-331A-83A931007DA6}"/>
                </a:ext>
              </a:extLst>
            </p:cNvPr>
            <p:cNvSpPr/>
            <p:nvPr/>
          </p:nvSpPr>
          <p:spPr bwMode="auto">
            <a:xfrm>
              <a:off x="8128438" y="2440126"/>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2" name="Rectangle: Rounded Corners 151">
              <a:extLst>
                <a:ext uri="{FF2B5EF4-FFF2-40B4-BE49-F238E27FC236}">
                  <a16:creationId xmlns:a16="http://schemas.microsoft.com/office/drawing/2014/main" id="{627A419E-217C-652A-ED49-62E9B68E8F1B}"/>
                </a:ext>
              </a:extLst>
            </p:cNvPr>
            <p:cNvSpPr/>
            <p:nvPr/>
          </p:nvSpPr>
          <p:spPr bwMode="auto">
            <a:xfrm>
              <a:off x="8128438" y="2630477"/>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3" name="Rectangle: Rounded Corners 152">
              <a:extLst>
                <a:ext uri="{FF2B5EF4-FFF2-40B4-BE49-F238E27FC236}">
                  <a16:creationId xmlns:a16="http://schemas.microsoft.com/office/drawing/2014/main" id="{00CF4616-7A0E-9D65-E389-66353D5F0263}"/>
                </a:ext>
              </a:extLst>
            </p:cNvPr>
            <p:cNvSpPr/>
            <p:nvPr/>
          </p:nvSpPr>
          <p:spPr bwMode="auto">
            <a:xfrm>
              <a:off x="8128763" y="2825052"/>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4" name="Rectangle: Rounded Corners 153">
              <a:extLst>
                <a:ext uri="{FF2B5EF4-FFF2-40B4-BE49-F238E27FC236}">
                  <a16:creationId xmlns:a16="http://schemas.microsoft.com/office/drawing/2014/main" id="{42A2E4B6-9657-1545-D11D-708F472724CF}"/>
                </a:ext>
              </a:extLst>
            </p:cNvPr>
            <p:cNvSpPr/>
            <p:nvPr/>
          </p:nvSpPr>
          <p:spPr bwMode="auto">
            <a:xfrm>
              <a:off x="8127006" y="3019242"/>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5" name="Rectangle: Rounded Corners 154">
              <a:extLst>
                <a:ext uri="{FF2B5EF4-FFF2-40B4-BE49-F238E27FC236}">
                  <a16:creationId xmlns:a16="http://schemas.microsoft.com/office/drawing/2014/main" id="{BC0D12ED-B07A-F277-E1CD-7F4DA516EEF9}"/>
                </a:ext>
              </a:extLst>
            </p:cNvPr>
            <p:cNvSpPr/>
            <p:nvPr/>
          </p:nvSpPr>
          <p:spPr bwMode="auto">
            <a:xfrm>
              <a:off x="8127005" y="3208952"/>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6" name="Rectangle: Rounded Corners 155">
              <a:extLst>
                <a:ext uri="{FF2B5EF4-FFF2-40B4-BE49-F238E27FC236}">
                  <a16:creationId xmlns:a16="http://schemas.microsoft.com/office/drawing/2014/main" id="{EF11FF9D-068B-C7F1-52FC-C9E87C124A17}"/>
                </a:ext>
              </a:extLst>
            </p:cNvPr>
            <p:cNvSpPr/>
            <p:nvPr/>
          </p:nvSpPr>
          <p:spPr bwMode="auto">
            <a:xfrm>
              <a:off x="8478858" y="2234893"/>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7" name="Rectangle: Rounded Corners 156">
              <a:extLst>
                <a:ext uri="{FF2B5EF4-FFF2-40B4-BE49-F238E27FC236}">
                  <a16:creationId xmlns:a16="http://schemas.microsoft.com/office/drawing/2014/main" id="{A964ADF8-4923-1C86-7595-E5BEB0CC5090}"/>
                </a:ext>
              </a:extLst>
            </p:cNvPr>
            <p:cNvSpPr/>
            <p:nvPr/>
          </p:nvSpPr>
          <p:spPr bwMode="auto">
            <a:xfrm>
              <a:off x="8478857" y="2639927"/>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8" name="Rectangle: Rounded Corners 157">
              <a:extLst>
                <a:ext uri="{FF2B5EF4-FFF2-40B4-BE49-F238E27FC236}">
                  <a16:creationId xmlns:a16="http://schemas.microsoft.com/office/drawing/2014/main" id="{37263B9B-FBB4-A251-165F-7D0B78137ABF}"/>
                </a:ext>
              </a:extLst>
            </p:cNvPr>
            <p:cNvSpPr/>
            <p:nvPr/>
          </p:nvSpPr>
          <p:spPr bwMode="auto">
            <a:xfrm>
              <a:off x="8478857" y="3044961"/>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9" name="Rectangle: Rounded Corners 158">
              <a:extLst>
                <a:ext uri="{FF2B5EF4-FFF2-40B4-BE49-F238E27FC236}">
                  <a16:creationId xmlns:a16="http://schemas.microsoft.com/office/drawing/2014/main" id="{177501C7-2849-9894-D9AE-C769B56C0323}"/>
                </a:ext>
              </a:extLst>
            </p:cNvPr>
            <p:cNvSpPr/>
            <p:nvPr/>
          </p:nvSpPr>
          <p:spPr bwMode="auto">
            <a:xfrm>
              <a:off x="8818003" y="2417299"/>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0" name="Rectangle: Rounded Corners 159">
              <a:extLst>
                <a:ext uri="{FF2B5EF4-FFF2-40B4-BE49-F238E27FC236}">
                  <a16:creationId xmlns:a16="http://schemas.microsoft.com/office/drawing/2014/main" id="{3F96100F-A442-C159-BEAC-73C433A36541}"/>
                </a:ext>
              </a:extLst>
            </p:cNvPr>
            <p:cNvSpPr/>
            <p:nvPr/>
          </p:nvSpPr>
          <p:spPr bwMode="auto">
            <a:xfrm>
              <a:off x="8818003" y="2822454"/>
              <a:ext cx="246367" cy="364813"/>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1" name="Rectangle: Rounded Corners 160">
              <a:extLst>
                <a:ext uri="{FF2B5EF4-FFF2-40B4-BE49-F238E27FC236}">
                  <a16:creationId xmlns:a16="http://schemas.microsoft.com/office/drawing/2014/main" id="{D29AAE3D-224F-A4C8-E55B-B1AEBAFD89C8}"/>
                </a:ext>
              </a:extLst>
            </p:cNvPr>
            <p:cNvSpPr/>
            <p:nvPr/>
          </p:nvSpPr>
          <p:spPr bwMode="auto">
            <a:xfrm>
              <a:off x="9151853" y="2238738"/>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2" name="Rectangle: Rounded Corners 161">
              <a:extLst>
                <a:ext uri="{FF2B5EF4-FFF2-40B4-BE49-F238E27FC236}">
                  <a16:creationId xmlns:a16="http://schemas.microsoft.com/office/drawing/2014/main" id="{F3FB67FB-5DAA-8675-0207-9892A3087B39}"/>
                </a:ext>
              </a:extLst>
            </p:cNvPr>
            <p:cNvSpPr/>
            <p:nvPr/>
          </p:nvSpPr>
          <p:spPr bwMode="auto">
            <a:xfrm>
              <a:off x="9151852" y="2430108"/>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3" name="Rectangle: Rounded Corners 162">
              <a:extLst>
                <a:ext uri="{FF2B5EF4-FFF2-40B4-BE49-F238E27FC236}">
                  <a16:creationId xmlns:a16="http://schemas.microsoft.com/office/drawing/2014/main" id="{B2400248-4998-B818-A008-B6393F39D29E}"/>
                </a:ext>
              </a:extLst>
            </p:cNvPr>
            <p:cNvSpPr/>
            <p:nvPr/>
          </p:nvSpPr>
          <p:spPr bwMode="auto">
            <a:xfrm>
              <a:off x="9151852" y="2620459"/>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4" name="Rectangle: Rounded Corners 163">
              <a:extLst>
                <a:ext uri="{FF2B5EF4-FFF2-40B4-BE49-F238E27FC236}">
                  <a16:creationId xmlns:a16="http://schemas.microsoft.com/office/drawing/2014/main" id="{0D61FEC2-74D2-1C7F-C3E4-4B535BCC5972}"/>
                </a:ext>
              </a:extLst>
            </p:cNvPr>
            <p:cNvSpPr/>
            <p:nvPr/>
          </p:nvSpPr>
          <p:spPr bwMode="auto">
            <a:xfrm>
              <a:off x="9152177" y="2815034"/>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5" name="Rectangle: Rounded Corners 164">
              <a:extLst>
                <a:ext uri="{FF2B5EF4-FFF2-40B4-BE49-F238E27FC236}">
                  <a16:creationId xmlns:a16="http://schemas.microsoft.com/office/drawing/2014/main" id="{07FD29DF-4FF9-A21A-F2CB-27079621C8B7}"/>
                </a:ext>
              </a:extLst>
            </p:cNvPr>
            <p:cNvSpPr/>
            <p:nvPr/>
          </p:nvSpPr>
          <p:spPr bwMode="auto">
            <a:xfrm>
              <a:off x="9150420" y="3009224"/>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6" name="Rectangle: Rounded Corners 165">
              <a:extLst>
                <a:ext uri="{FF2B5EF4-FFF2-40B4-BE49-F238E27FC236}">
                  <a16:creationId xmlns:a16="http://schemas.microsoft.com/office/drawing/2014/main" id="{7503A729-19A6-3C12-5629-024724F5B519}"/>
                </a:ext>
              </a:extLst>
            </p:cNvPr>
            <p:cNvSpPr/>
            <p:nvPr/>
          </p:nvSpPr>
          <p:spPr bwMode="auto">
            <a:xfrm>
              <a:off x="9150419" y="3198934"/>
              <a:ext cx="246367" cy="158520"/>
            </a:xfrm>
            <a:prstGeom prst="round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grpSp>
      <mc:AlternateContent xmlns:mc="http://schemas.openxmlformats.org/markup-compatibility/2006" xmlns:a14="http://schemas.microsoft.com/office/drawing/2010/main">
        <mc:Choice Requires="a14">
          <p:sp>
            <p:nvSpPr>
              <p:cNvPr id="183" name="TextBox 182">
                <a:extLst>
                  <a:ext uri="{FF2B5EF4-FFF2-40B4-BE49-F238E27FC236}">
                    <a16:creationId xmlns:a16="http://schemas.microsoft.com/office/drawing/2014/main" id="{C45E29AC-0F77-774A-01DF-137228E46823}"/>
                  </a:ext>
                </a:extLst>
              </p:cNvPr>
              <p:cNvSpPr txBox="1"/>
              <p:nvPr/>
            </p:nvSpPr>
            <p:spPr>
              <a:xfrm>
                <a:off x="9963200" y="1695582"/>
                <a:ext cx="927826" cy="364285"/>
              </a:xfrm>
              <a:prstGeom prst="rect">
                <a:avLst/>
              </a:prstGeom>
              <a:ln w="12700">
                <a:miter lim="400000"/>
              </a:ln>
              <a:extLst>
                <a:ext uri="{C572A759-6A51-4108-AA02-DFA0A04FC94B}">
                  <ma14:wrappingTextBoxFlag xmlns="" xmlns:m="http://schemas.openxmlformats.org/officeDocument/2006/math" xmlns:ma14="http://schemas.microsoft.com/office/mac/drawingml/2011/main" val="1"/>
                </a:ext>
              </a:extLst>
            </p:spPr>
            <p:txBody>
              <a:bodyPr wrap="none" lIns="0" tIns="0" rIns="0" bIns="0" rtlCol="0">
                <a:noAutofit/>
              </a:bodyPr>
              <a:lstStyle/>
              <a:p>
                <a:pPr algn="l" defTabSz="2438400">
                  <a:spcBef>
                    <a:spcPts val="2900"/>
                  </a:spcBef>
                  <a:buSzPct val="100000"/>
                </a:pPr>
                <a:r>
                  <a:rPr lang="en-US" kern="0" dirty="0">
                    <a:solidFill>
                      <a:srgbClr val="000000"/>
                    </a:solidFill>
                    <a:ea typeface="+mj-ea"/>
                    <a:cs typeface="+mj-cs"/>
                    <a:sym typeface="IBM Plex Sans Light"/>
                  </a:rPr>
                  <a:t>1. Choose </a:t>
                </a:r>
                <a14:m>
                  <m:oMath xmlns:m="http://schemas.openxmlformats.org/officeDocument/2006/math">
                    <m:sSub>
                      <m:sSubPr>
                        <m:ctrlPr>
                          <a:rPr lang="en-CH"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𝑘</m:t>
                        </m:r>
                      </m:e>
                      <m:sub>
                        <m:r>
                          <a:rPr lang="en-US" b="0" i="1" kern="0" smtClean="0">
                            <a:solidFill>
                              <a:srgbClr val="000000"/>
                            </a:solidFill>
                            <a:latin typeface="Cambria Math" panose="02040503050406030204" pitchFamily="18" charset="0"/>
                            <a:ea typeface="+mj-ea"/>
                            <a:cs typeface="+mj-cs"/>
                            <a:sym typeface="IBM Plex Sans Light"/>
                          </a:rPr>
                          <m:t>𝑗</m:t>
                        </m:r>
                      </m:sub>
                    </m:sSub>
                    <m:r>
                      <a:rPr lang="en-US" b="0" i="1" kern="0" smtClean="0">
                        <a:solidFill>
                          <a:srgbClr val="000000"/>
                        </a:solidFill>
                        <a:latin typeface="Cambria Math" panose="02040503050406030204" pitchFamily="18" charset="0"/>
                        <a:ea typeface="+mj-ea"/>
                        <a:cs typeface="+mj-cs"/>
                        <a:sym typeface="IBM Plex Sans Light"/>
                      </a:rPr>
                      <m:t>=[…]</m:t>
                    </m:r>
                  </m:oMath>
                </a14:m>
                <a:endParaRPr lang="en-CH" kern="0" dirty="0">
                  <a:solidFill>
                    <a:srgbClr val="000000"/>
                  </a:solidFill>
                  <a:ea typeface="+mj-ea"/>
                  <a:cs typeface="+mj-cs"/>
                  <a:sym typeface="IBM Plex Sans Light"/>
                </a:endParaRPr>
              </a:p>
            </p:txBody>
          </p:sp>
        </mc:Choice>
        <mc:Fallback xmlns="">
          <p:sp>
            <p:nvSpPr>
              <p:cNvPr id="183" name="TextBox 182">
                <a:extLst>
                  <a:ext uri="{FF2B5EF4-FFF2-40B4-BE49-F238E27FC236}">
                    <a16:creationId xmlns:a16="http://schemas.microsoft.com/office/drawing/2014/main" id="{C45E29AC-0F77-774A-01DF-137228E46823}"/>
                  </a:ext>
                </a:extLst>
              </p:cNvPr>
              <p:cNvSpPr txBox="1">
                <a:spLocks noRot="1" noChangeAspect="1" noMove="1" noResize="1" noEditPoints="1" noAdjustHandles="1" noChangeArrowheads="1" noChangeShapeType="1" noTextEdit="1"/>
              </p:cNvSpPr>
              <p:nvPr/>
            </p:nvSpPr>
            <p:spPr>
              <a:xfrm>
                <a:off x="9963200" y="1695582"/>
                <a:ext cx="927826" cy="364285"/>
              </a:xfrm>
              <a:prstGeom prst="rect">
                <a:avLst/>
              </a:prstGeom>
              <a:blipFill>
                <a:blip r:embed="rId6"/>
                <a:stretch>
                  <a:fillRect l="-15033" t="-21667" r="-118301" b="-15000"/>
                </a:stretch>
              </a:blipFill>
              <a:ln w="12700">
                <a:miter lim="400000"/>
              </a:ln>
              <a:extLst>
                <a:ext uri="{C572A759-6A51-4108-AA02-DFA0A04FC94B}">
                  <ma14:wrappingTextBoxFlag xmlns:a14="http://schemas.microsoft.com/office/drawing/2010/main" xmlns="" xmlns:m="http://schemas.openxmlformats.org/officeDocument/2006/math" xmlns:ma14="http://schemas.microsoft.com/office/mac/drawingml/2011/main"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4" name="TextBox 183">
                <a:extLst>
                  <a:ext uri="{FF2B5EF4-FFF2-40B4-BE49-F238E27FC236}">
                    <a16:creationId xmlns:a16="http://schemas.microsoft.com/office/drawing/2014/main" id="{A38EA0B8-23CA-FEF8-4C17-726EE8437730}"/>
                  </a:ext>
                </a:extLst>
              </p:cNvPr>
              <p:cNvSpPr txBox="1"/>
              <p:nvPr/>
            </p:nvSpPr>
            <p:spPr>
              <a:xfrm>
                <a:off x="9963200" y="2122849"/>
                <a:ext cx="927826" cy="364285"/>
              </a:xfrm>
              <a:prstGeom prst="rect">
                <a:avLst/>
              </a:prstGeom>
              <a:ln w="12700">
                <a:miter lim="400000"/>
              </a:ln>
              <a:extLst>
                <a:ext uri="{C572A759-6A51-4108-AA02-DFA0A04FC94B}">
                  <ma14:wrappingTextBoxFlag xmlns="" xmlns:m="http://schemas.openxmlformats.org/officeDocument/2006/math" xmlns:ma14="http://schemas.microsoft.com/office/mac/drawingml/2011/main" val="1"/>
                </a:ext>
              </a:extLst>
            </p:spPr>
            <p:txBody>
              <a:bodyPr wrap="none" lIns="0" tIns="0" rIns="0" bIns="0" rtlCol="0">
                <a:noAutofit/>
              </a:bodyPr>
              <a:lstStyle/>
              <a:p>
                <a:pPr algn="l" defTabSz="2438400">
                  <a:spcBef>
                    <a:spcPts val="2900"/>
                  </a:spcBef>
                  <a:buSzPct val="100000"/>
                </a:pPr>
                <a:r>
                  <a:rPr lang="en-US" kern="0" dirty="0">
                    <a:solidFill>
                      <a:srgbClr val="000000"/>
                    </a:solidFill>
                    <a:ea typeface="+mj-ea"/>
                    <a:cs typeface="+mj-cs"/>
                    <a:sym typeface="IBM Plex Sans Light"/>
                  </a:rPr>
                  <a:t>2. Compute </a:t>
                </a:r>
                <a14:m>
                  <m:oMath xmlns:m="http://schemas.openxmlformats.org/officeDocument/2006/math">
                    <m:sSub>
                      <m:sSubPr>
                        <m:ctrlPr>
                          <a:rPr lang="en-CH"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𝑎</m:t>
                        </m:r>
                      </m:e>
                      <m:sub>
                        <m:r>
                          <a:rPr lang="en-US" b="0" i="1" kern="0" smtClean="0">
                            <a:solidFill>
                              <a:srgbClr val="000000"/>
                            </a:solidFill>
                            <a:latin typeface="Cambria Math" panose="02040503050406030204" pitchFamily="18" charset="0"/>
                            <a:ea typeface="+mj-ea"/>
                            <a:cs typeface="+mj-cs"/>
                            <a:sym typeface="IBM Plex Sans Light"/>
                          </a:rPr>
                          <m:t>𝑗</m:t>
                        </m:r>
                      </m:sub>
                    </m:sSub>
                    <m:r>
                      <a:rPr lang="en-US" b="0" i="1" kern="0" smtClean="0">
                        <a:solidFill>
                          <a:srgbClr val="000000"/>
                        </a:solidFill>
                        <a:latin typeface="Cambria Math" panose="02040503050406030204" pitchFamily="18" charset="0"/>
                        <a:ea typeface="+mj-ea"/>
                        <a:cs typeface="+mj-cs"/>
                        <a:sym typeface="IBM Plex Sans Light"/>
                      </a:rPr>
                      <m:t>=[…]</m:t>
                    </m:r>
                  </m:oMath>
                </a14:m>
                <a:endParaRPr lang="en-CH" kern="0" dirty="0">
                  <a:solidFill>
                    <a:srgbClr val="000000"/>
                  </a:solidFill>
                  <a:ea typeface="+mj-ea"/>
                  <a:cs typeface="+mj-cs"/>
                  <a:sym typeface="IBM Plex Sans Light"/>
                </a:endParaRPr>
              </a:p>
            </p:txBody>
          </p:sp>
        </mc:Choice>
        <mc:Fallback xmlns="">
          <p:sp>
            <p:nvSpPr>
              <p:cNvPr id="184" name="TextBox 183">
                <a:extLst>
                  <a:ext uri="{FF2B5EF4-FFF2-40B4-BE49-F238E27FC236}">
                    <a16:creationId xmlns:a16="http://schemas.microsoft.com/office/drawing/2014/main" id="{A38EA0B8-23CA-FEF8-4C17-726EE8437730}"/>
                  </a:ext>
                </a:extLst>
              </p:cNvPr>
              <p:cNvSpPr txBox="1">
                <a:spLocks noRot="1" noChangeAspect="1" noMove="1" noResize="1" noEditPoints="1" noAdjustHandles="1" noChangeArrowheads="1" noChangeShapeType="1" noTextEdit="1"/>
              </p:cNvSpPr>
              <p:nvPr/>
            </p:nvSpPr>
            <p:spPr>
              <a:xfrm>
                <a:off x="9963200" y="2122849"/>
                <a:ext cx="927826" cy="364285"/>
              </a:xfrm>
              <a:prstGeom prst="rect">
                <a:avLst/>
              </a:prstGeom>
              <a:blipFill>
                <a:blip r:embed="rId7"/>
                <a:stretch>
                  <a:fillRect l="-15033" t="-21667" r="-137255" b="-15000"/>
                </a:stretch>
              </a:blipFill>
              <a:ln w="12700">
                <a:miter lim="400000"/>
              </a:ln>
              <a:extLst>
                <a:ext uri="{C572A759-6A51-4108-AA02-DFA0A04FC94B}">
                  <ma14:wrappingTextBoxFlag xmlns:a14="http://schemas.microsoft.com/office/drawing/2010/main" xmlns="" xmlns:m="http://schemas.openxmlformats.org/officeDocument/2006/math" xmlns:ma14="http://schemas.microsoft.com/office/mac/drawingml/2011/main"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9" name="TextBox 228">
                <a:extLst>
                  <a:ext uri="{FF2B5EF4-FFF2-40B4-BE49-F238E27FC236}">
                    <a16:creationId xmlns:a16="http://schemas.microsoft.com/office/drawing/2014/main" id="{4A1B6113-9889-53D6-6075-BB0035CD6132}"/>
                  </a:ext>
                </a:extLst>
              </p:cNvPr>
              <p:cNvSpPr txBox="1"/>
              <p:nvPr/>
            </p:nvSpPr>
            <p:spPr>
              <a:xfrm>
                <a:off x="8851000" y="2811426"/>
                <a:ext cx="1785938" cy="914400"/>
              </a:xfrm>
              <a:prstGeom prst="rect">
                <a:avLst/>
              </a:prstGeom>
              <a:ln w="12700">
                <a:miter lim="400000"/>
              </a:ln>
              <a:extLst>
                <a:ext uri="{C572A759-6A51-4108-AA02-DFA0A04FC94B}">
                  <ma14:wrappingTextBoxFlag xmlns="" xmlns:m="http://schemas.openxmlformats.org/officeDocument/2006/math" xmlns:ma14="http://schemas.microsoft.com/office/mac/drawingml/2011/main" val="1"/>
                </a:ext>
              </a:extLst>
            </p:spPr>
            <p:txBody>
              <a:bodyPr wrap="none" lIns="0" tIns="0" rIns="0" bIns="0" rtlCol="0">
                <a:noAutofit/>
              </a:bodyPr>
              <a:lstStyle/>
              <a:p>
                <a:pPr algn="l" defTabSz="2438400">
                  <a:spcBef>
                    <a:spcPts val="2900"/>
                  </a:spcBef>
                  <a:buSzPct val="100000"/>
                </a:pPr>
                <a14:m>
                  <m:oMathPara xmlns:m="http://schemas.openxmlformats.org/officeDocument/2006/math">
                    <m:oMathParaPr>
                      <m:jc m:val="centerGroup"/>
                    </m:oMathParaPr>
                    <m:oMath xmlns:m="http://schemas.openxmlformats.org/officeDocument/2006/math">
                      <m:r>
                        <a:rPr lang="en-US" b="0" i="1" kern="0" smtClean="0">
                          <a:solidFill>
                            <a:srgbClr val="000000"/>
                          </a:solidFill>
                          <a:latin typeface="Cambria Math" panose="02040503050406030204" pitchFamily="18" charset="0"/>
                          <a:ea typeface="+mj-ea"/>
                          <a:cs typeface="+mj-cs"/>
                          <a:sym typeface="IBM Plex Sans Light"/>
                        </a:rPr>
                        <m:t>𝐸</m:t>
                      </m:r>
                      <m:r>
                        <a:rPr lang="en-US" b="0" i="1" kern="0" smtClean="0">
                          <a:solidFill>
                            <a:srgbClr val="000000"/>
                          </a:solidFill>
                          <a:latin typeface="Cambria Math" panose="02040503050406030204" pitchFamily="18" charset="0"/>
                          <a:ea typeface="Cambria Math" panose="02040503050406030204" pitchFamily="18" charset="0"/>
                          <a:cs typeface="+mj-cs"/>
                          <a:sym typeface="IBM Plex Sans Light"/>
                        </a:rPr>
                        <m:t>≈</m:t>
                      </m:r>
                      <m:nary>
                        <m:naryPr>
                          <m:chr m:val="∑"/>
                          <m:ctrlPr>
                            <a:rPr lang="en-US" b="0" i="1" kern="0" smtClean="0">
                              <a:solidFill>
                                <a:srgbClr val="000000"/>
                              </a:solidFill>
                              <a:latin typeface="Cambria Math" panose="02040503050406030204" pitchFamily="18" charset="0"/>
                              <a:ea typeface="+mj-ea"/>
                              <a:cs typeface="+mj-cs"/>
                              <a:sym typeface="IBM Plex Sans Light"/>
                            </a:rPr>
                          </m:ctrlPr>
                        </m:naryPr>
                        <m:sub>
                          <m:r>
                            <m:rPr>
                              <m:brk m:alnAt="23"/>
                            </m:rPr>
                            <a:rPr lang="en-US" b="0" i="1" kern="0" smtClean="0">
                              <a:solidFill>
                                <a:srgbClr val="000000"/>
                              </a:solidFill>
                              <a:latin typeface="Cambria Math" panose="02040503050406030204" pitchFamily="18" charset="0"/>
                              <a:ea typeface="+mj-ea"/>
                              <a:cs typeface="+mj-cs"/>
                              <a:sym typeface="IBM Plex Sans Light"/>
                            </a:rPr>
                            <m:t>𝑗</m:t>
                          </m:r>
                          <m:r>
                            <a:rPr lang="en-US" b="0" i="1" kern="0" smtClean="0">
                              <a:solidFill>
                                <a:srgbClr val="000000"/>
                              </a:solidFill>
                              <a:latin typeface="Cambria Math" panose="02040503050406030204" pitchFamily="18" charset="0"/>
                              <a:ea typeface="+mj-ea"/>
                              <a:cs typeface="+mj-cs"/>
                              <a:sym typeface="IBM Plex Sans Light"/>
                            </a:rPr>
                            <m:t>=1</m:t>
                          </m:r>
                        </m:sub>
                        <m:sup>
                          <m:r>
                            <a:rPr lang="en-US" b="0" i="1" kern="0" smtClean="0">
                              <a:solidFill>
                                <a:srgbClr val="000000"/>
                              </a:solidFill>
                              <a:latin typeface="Cambria Math" panose="02040503050406030204" pitchFamily="18" charset="0"/>
                              <a:ea typeface="+mj-ea"/>
                              <a:cs typeface="+mj-cs"/>
                              <a:sym typeface="IBM Plex Sans Light"/>
                            </a:rPr>
                            <m:t>𝑙</m:t>
                          </m:r>
                        </m:sup>
                        <m:e>
                          <m:sSub>
                            <m:sSubPr>
                              <m:ctrlPr>
                                <a:rPr lang="en-US" b="0"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𝑎</m:t>
                              </m:r>
                            </m:e>
                            <m:sub>
                              <m:r>
                                <a:rPr lang="en-US" b="0" i="1" kern="0" smtClean="0">
                                  <a:solidFill>
                                    <a:srgbClr val="000000"/>
                                  </a:solidFill>
                                  <a:latin typeface="Cambria Math" panose="02040503050406030204" pitchFamily="18" charset="0"/>
                                  <a:ea typeface="+mj-ea"/>
                                  <a:cs typeface="+mj-cs"/>
                                  <a:sym typeface="IBM Plex Sans Light"/>
                                </a:rPr>
                                <m:t>𝑗</m:t>
                              </m:r>
                            </m:sub>
                          </m:sSub>
                          <m:r>
                            <a:rPr lang="en-US" b="0" i="1" kern="0" smtClean="0">
                              <a:solidFill>
                                <a:srgbClr val="000000"/>
                              </a:solidFill>
                              <a:latin typeface="Cambria Math" panose="02040503050406030204" pitchFamily="18" charset="0"/>
                              <a:ea typeface="+mj-ea"/>
                              <a:cs typeface="+mj-cs"/>
                              <a:sym typeface="IBM Plex Sans Light"/>
                            </a:rPr>
                            <m:t>𝐸</m:t>
                          </m:r>
                          <m:d>
                            <m:dPr>
                              <m:ctrlPr>
                                <a:rPr lang="en-US" b="0" i="1" kern="0" smtClean="0">
                                  <a:solidFill>
                                    <a:srgbClr val="000000"/>
                                  </a:solidFill>
                                  <a:latin typeface="Cambria Math" panose="02040503050406030204" pitchFamily="18" charset="0"/>
                                  <a:ea typeface="+mj-ea"/>
                                  <a:cs typeface="+mj-cs"/>
                                  <a:sym typeface="IBM Plex Sans Light"/>
                                </a:rPr>
                              </m:ctrlPr>
                            </m:dPr>
                            <m:e>
                              <m:sSup>
                                <m:sSupPr>
                                  <m:ctrlPr>
                                    <a:rPr lang="en-US" b="0" i="1" kern="0" smtClean="0">
                                      <a:solidFill>
                                        <a:srgbClr val="000000"/>
                                      </a:solidFill>
                                      <a:latin typeface="Cambria Math" panose="02040503050406030204" pitchFamily="18" charset="0"/>
                                      <a:ea typeface="+mj-ea"/>
                                      <a:cs typeface="+mj-cs"/>
                                      <a:sym typeface="IBM Plex Sans Light"/>
                                    </a:rPr>
                                  </m:ctrlPr>
                                </m:sSupPr>
                                <m:e>
                                  <m:r>
                                    <a:rPr lang="en-US" b="0" i="1" kern="0" smtClean="0">
                                      <a:solidFill>
                                        <a:srgbClr val="000000"/>
                                      </a:solidFill>
                                      <a:latin typeface="Cambria Math" panose="02040503050406030204" pitchFamily="18" charset="0"/>
                                      <a:ea typeface="+mj-ea"/>
                                      <a:cs typeface="+mj-cs"/>
                                      <a:sym typeface="IBM Plex Sans Light"/>
                                    </a:rPr>
                                    <m:t>𝑆</m:t>
                                  </m:r>
                                </m:e>
                                <m:sup>
                                  <m:sSub>
                                    <m:sSubPr>
                                      <m:ctrlPr>
                                        <a:rPr lang="en-US" b="0" i="1" kern="0" smtClean="0">
                                          <a:solidFill>
                                            <a:srgbClr val="000000"/>
                                          </a:solidFill>
                                          <a:latin typeface="Cambria Math" panose="02040503050406030204" pitchFamily="18" charset="0"/>
                                          <a:ea typeface="+mj-ea"/>
                                          <a:cs typeface="+mj-cs"/>
                                          <a:sym typeface="IBM Plex Sans Light"/>
                                        </a:rPr>
                                      </m:ctrlPr>
                                    </m:sSubPr>
                                    <m:e>
                                      <m:r>
                                        <a:rPr lang="en-US" b="0" i="1" kern="0" smtClean="0">
                                          <a:solidFill>
                                            <a:srgbClr val="000000"/>
                                          </a:solidFill>
                                          <a:latin typeface="Cambria Math" panose="02040503050406030204" pitchFamily="18" charset="0"/>
                                          <a:ea typeface="+mj-ea"/>
                                          <a:cs typeface="+mj-cs"/>
                                          <a:sym typeface="IBM Plex Sans Light"/>
                                        </a:rPr>
                                        <m:t>𝑘</m:t>
                                      </m:r>
                                    </m:e>
                                    <m:sub>
                                      <m:r>
                                        <a:rPr lang="en-US" b="0" i="1" kern="0" smtClean="0">
                                          <a:solidFill>
                                            <a:srgbClr val="000000"/>
                                          </a:solidFill>
                                          <a:latin typeface="Cambria Math" panose="02040503050406030204" pitchFamily="18" charset="0"/>
                                          <a:ea typeface="+mj-ea"/>
                                          <a:cs typeface="+mj-cs"/>
                                          <a:sym typeface="IBM Plex Sans Light"/>
                                        </a:rPr>
                                        <m:t>𝑗</m:t>
                                      </m:r>
                                    </m:sub>
                                  </m:sSub>
                                </m:sup>
                              </m:sSup>
                            </m:e>
                          </m:d>
                        </m:e>
                      </m:nary>
                    </m:oMath>
                  </m:oMathPara>
                </a14:m>
                <a:endParaRPr lang="en-CH" kern="0" dirty="0">
                  <a:solidFill>
                    <a:srgbClr val="000000"/>
                  </a:solidFill>
                  <a:ea typeface="+mj-ea"/>
                  <a:cs typeface="+mj-cs"/>
                  <a:sym typeface="IBM Plex Sans Light"/>
                </a:endParaRPr>
              </a:p>
            </p:txBody>
          </p:sp>
        </mc:Choice>
        <mc:Fallback xmlns="">
          <p:sp>
            <p:nvSpPr>
              <p:cNvPr id="229" name="TextBox 228">
                <a:extLst>
                  <a:ext uri="{FF2B5EF4-FFF2-40B4-BE49-F238E27FC236}">
                    <a16:creationId xmlns:a16="http://schemas.microsoft.com/office/drawing/2014/main" id="{4A1B6113-9889-53D6-6075-BB0035CD6132}"/>
                  </a:ext>
                </a:extLst>
              </p:cNvPr>
              <p:cNvSpPr txBox="1">
                <a:spLocks noRot="1" noChangeAspect="1" noMove="1" noResize="1" noEditPoints="1" noAdjustHandles="1" noChangeArrowheads="1" noChangeShapeType="1" noTextEdit="1"/>
              </p:cNvSpPr>
              <p:nvPr/>
            </p:nvSpPr>
            <p:spPr>
              <a:xfrm>
                <a:off x="8851000" y="2811426"/>
                <a:ext cx="1785938" cy="914400"/>
              </a:xfrm>
              <a:prstGeom prst="rect">
                <a:avLst/>
              </a:prstGeom>
              <a:blipFill>
                <a:blip r:embed="rId8"/>
                <a:stretch>
                  <a:fillRect/>
                </a:stretch>
              </a:blipFill>
              <a:ln w="12700">
                <a:miter lim="400000"/>
              </a:ln>
              <a:extLst>
                <a:ext uri="{C572A759-6A51-4108-AA02-DFA0A04FC94B}">
                  <ma14:wrappingTextBoxFlag xmlns:a14="http://schemas.microsoft.com/office/drawing/2010/main" xmlns="" xmlns:m="http://schemas.openxmlformats.org/officeDocument/2006/math" xmlns:ma14="http://schemas.microsoft.com/office/mac/drawingml/2011/main" val="1"/>
                </a:ext>
              </a:extLst>
            </p:spPr>
            <p:txBody>
              <a:bodyPr/>
              <a:lstStyle/>
              <a:p>
                <a:r>
                  <a:rPr lang="en-US">
                    <a:noFill/>
                  </a:rPr>
                  <a:t> </a:t>
                </a:r>
              </a:p>
            </p:txBody>
          </p:sp>
        </mc:Fallback>
      </mc:AlternateContent>
      <p:sp>
        <p:nvSpPr>
          <p:cNvPr id="27" name="Title 1">
            <a:extLst>
              <a:ext uri="{FF2B5EF4-FFF2-40B4-BE49-F238E27FC236}">
                <a16:creationId xmlns:a16="http://schemas.microsoft.com/office/drawing/2014/main" id="{4216CB08-046C-8E4E-0D09-85D50725F145}"/>
              </a:ext>
            </a:extLst>
          </p:cNvPr>
          <p:cNvSpPr>
            <a:spLocks noGrp="1"/>
          </p:cNvSpPr>
          <p:nvPr>
            <p:ph type="title"/>
          </p:nvPr>
        </p:nvSpPr>
        <p:spPr>
          <a:xfrm>
            <a:off x="287999" y="288036"/>
            <a:ext cx="6474202" cy="960482"/>
          </a:xfrm>
        </p:spPr>
        <p:txBody>
          <a:bodyPr/>
          <a:lstStyle/>
          <a:p>
            <a:r>
              <a:rPr lang="en-US" sz="3200" dirty="0"/>
              <a:t>Multi-product formulas (MPF)</a:t>
            </a:r>
          </a:p>
        </p:txBody>
      </p:sp>
      <p:grpSp>
        <p:nvGrpSpPr>
          <p:cNvPr id="280" name="Group 279">
            <a:extLst>
              <a:ext uri="{FF2B5EF4-FFF2-40B4-BE49-F238E27FC236}">
                <a16:creationId xmlns:a16="http://schemas.microsoft.com/office/drawing/2014/main" id="{6341BF9A-BA2C-B2E0-6F06-CADAA9BABC2E}"/>
              </a:ext>
            </a:extLst>
          </p:cNvPr>
          <p:cNvGrpSpPr/>
          <p:nvPr/>
        </p:nvGrpSpPr>
        <p:grpSpPr>
          <a:xfrm>
            <a:off x="961517" y="1387639"/>
            <a:ext cx="7398186" cy="1078776"/>
            <a:chOff x="609554" y="895936"/>
            <a:chExt cx="8170229" cy="1191352"/>
          </a:xfrm>
        </p:grpSpPr>
        <p:cxnSp>
          <p:nvCxnSpPr>
            <p:cNvPr id="5" name="Straight Connector 4">
              <a:extLst>
                <a:ext uri="{FF2B5EF4-FFF2-40B4-BE49-F238E27FC236}">
                  <a16:creationId xmlns:a16="http://schemas.microsoft.com/office/drawing/2014/main" id="{59E3F54D-5DC1-28E9-FDF6-462596D8CDE7}"/>
                </a:ext>
              </a:extLst>
            </p:cNvPr>
            <p:cNvCxnSpPr>
              <a:cxnSpLocks/>
            </p:cNvCxnSpPr>
            <p:nvPr/>
          </p:nvCxnSpPr>
          <p:spPr bwMode="auto">
            <a:xfrm>
              <a:off x="3634439" y="9823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CC02B3A8-0896-9FDF-C7E0-19CD2F4F96ED}"/>
                </a:ext>
              </a:extLst>
            </p:cNvPr>
            <p:cNvCxnSpPr>
              <a:cxnSpLocks/>
            </p:cNvCxnSpPr>
            <p:nvPr/>
          </p:nvCxnSpPr>
          <p:spPr bwMode="auto">
            <a:xfrm>
              <a:off x="3634439" y="11754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76292580-7257-00C0-F961-B74BE77E6591}"/>
                </a:ext>
              </a:extLst>
            </p:cNvPr>
            <p:cNvCxnSpPr>
              <a:cxnSpLocks/>
            </p:cNvCxnSpPr>
            <p:nvPr/>
          </p:nvCxnSpPr>
          <p:spPr bwMode="auto">
            <a:xfrm>
              <a:off x="3634439" y="13685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2D97CBCF-81BE-B5AB-F2AE-1CEA94065645}"/>
                </a:ext>
              </a:extLst>
            </p:cNvPr>
            <p:cNvCxnSpPr>
              <a:cxnSpLocks/>
            </p:cNvCxnSpPr>
            <p:nvPr/>
          </p:nvCxnSpPr>
          <p:spPr bwMode="auto">
            <a:xfrm>
              <a:off x="3634439" y="15615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357E593E-D295-BF5D-5CE5-58FBF8A3E89B}"/>
                </a:ext>
              </a:extLst>
            </p:cNvPr>
            <p:cNvCxnSpPr>
              <a:cxnSpLocks/>
            </p:cNvCxnSpPr>
            <p:nvPr/>
          </p:nvCxnSpPr>
          <p:spPr bwMode="auto">
            <a:xfrm>
              <a:off x="3634439" y="17546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FC110DC1-2878-C05F-5DD1-FC849D489172}"/>
                </a:ext>
              </a:extLst>
            </p:cNvPr>
            <p:cNvCxnSpPr>
              <a:cxnSpLocks/>
            </p:cNvCxnSpPr>
            <p:nvPr/>
          </p:nvCxnSpPr>
          <p:spPr bwMode="auto">
            <a:xfrm>
              <a:off x="3634439" y="194773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EE8694C2-1553-D3D6-BDC5-3A447FFC86C8}"/>
                </a:ext>
              </a:extLst>
            </p:cNvPr>
            <p:cNvCxnSpPr>
              <a:cxnSpLocks/>
            </p:cNvCxnSpPr>
            <p:nvPr/>
          </p:nvCxnSpPr>
          <p:spPr bwMode="auto">
            <a:xfrm>
              <a:off x="2716510" y="9823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E4CFDE9A-3C8E-0019-BC76-60BB74685B0F}"/>
                </a:ext>
              </a:extLst>
            </p:cNvPr>
            <p:cNvCxnSpPr>
              <a:cxnSpLocks/>
            </p:cNvCxnSpPr>
            <p:nvPr/>
          </p:nvCxnSpPr>
          <p:spPr bwMode="auto">
            <a:xfrm>
              <a:off x="2716510" y="11754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21299C71-55B7-57DE-E4E7-3BC241203C26}"/>
                </a:ext>
              </a:extLst>
            </p:cNvPr>
            <p:cNvCxnSpPr>
              <a:cxnSpLocks/>
            </p:cNvCxnSpPr>
            <p:nvPr/>
          </p:nvCxnSpPr>
          <p:spPr bwMode="auto">
            <a:xfrm>
              <a:off x="2716510" y="13685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1DF7FFF1-5AFD-FDC3-0BA5-D009DECC57B5}"/>
                </a:ext>
              </a:extLst>
            </p:cNvPr>
            <p:cNvCxnSpPr>
              <a:cxnSpLocks/>
            </p:cNvCxnSpPr>
            <p:nvPr/>
          </p:nvCxnSpPr>
          <p:spPr bwMode="auto">
            <a:xfrm>
              <a:off x="2716510" y="15615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17532216-51E7-EAF7-6724-1F1D6AA67B95}"/>
                </a:ext>
              </a:extLst>
            </p:cNvPr>
            <p:cNvCxnSpPr>
              <a:cxnSpLocks/>
            </p:cNvCxnSpPr>
            <p:nvPr/>
          </p:nvCxnSpPr>
          <p:spPr bwMode="auto">
            <a:xfrm>
              <a:off x="2716510" y="17546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4B96AF88-3D38-F93C-F576-41588306806F}"/>
                </a:ext>
              </a:extLst>
            </p:cNvPr>
            <p:cNvCxnSpPr>
              <a:cxnSpLocks/>
            </p:cNvCxnSpPr>
            <p:nvPr/>
          </p:nvCxnSpPr>
          <p:spPr bwMode="auto">
            <a:xfrm>
              <a:off x="2716510" y="194773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AF260FF7-24A8-1FBB-D724-B08DDAFCE1C9}"/>
                </a:ext>
              </a:extLst>
            </p:cNvPr>
            <p:cNvCxnSpPr>
              <a:cxnSpLocks/>
            </p:cNvCxnSpPr>
            <p:nvPr/>
          </p:nvCxnSpPr>
          <p:spPr bwMode="auto">
            <a:xfrm>
              <a:off x="1654077" y="9823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FA4493CC-BC80-1FE8-3A36-81E02D81029E}"/>
                </a:ext>
              </a:extLst>
            </p:cNvPr>
            <p:cNvCxnSpPr>
              <a:cxnSpLocks/>
            </p:cNvCxnSpPr>
            <p:nvPr/>
          </p:nvCxnSpPr>
          <p:spPr bwMode="auto">
            <a:xfrm>
              <a:off x="1654077" y="11754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60B97C61-859A-86EE-AB02-D7902A7EF4B6}"/>
                </a:ext>
              </a:extLst>
            </p:cNvPr>
            <p:cNvCxnSpPr>
              <a:cxnSpLocks/>
            </p:cNvCxnSpPr>
            <p:nvPr/>
          </p:nvCxnSpPr>
          <p:spPr bwMode="auto">
            <a:xfrm>
              <a:off x="1654077" y="13685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3B3276D9-67A0-D53E-0D22-52E887916783}"/>
                </a:ext>
              </a:extLst>
            </p:cNvPr>
            <p:cNvCxnSpPr>
              <a:cxnSpLocks/>
            </p:cNvCxnSpPr>
            <p:nvPr/>
          </p:nvCxnSpPr>
          <p:spPr bwMode="auto">
            <a:xfrm>
              <a:off x="1654077" y="15615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C4131D6F-17D6-9A03-5671-29E52AC367D2}"/>
                </a:ext>
              </a:extLst>
            </p:cNvPr>
            <p:cNvCxnSpPr>
              <a:cxnSpLocks/>
            </p:cNvCxnSpPr>
            <p:nvPr/>
          </p:nvCxnSpPr>
          <p:spPr bwMode="auto">
            <a:xfrm>
              <a:off x="1654077" y="17546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3C3F1D29-4785-FD65-4D6D-AF55A9E60227}"/>
                </a:ext>
              </a:extLst>
            </p:cNvPr>
            <p:cNvCxnSpPr>
              <a:cxnSpLocks/>
            </p:cNvCxnSpPr>
            <p:nvPr/>
          </p:nvCxnSpPr>
          <p:spPr bwMode="auto">
            <a:xfrm>
              <a:off x="1654077" y="194773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BC044004-8D36-3123-F6B5-444E1B23E88C}"/>
                </a:ext>
              </a:extLst>
            </p:cNvPr>
            <p:cNvCxnSpPr>
              <a:cxnSpLocks/>
            </p:cNvCxnSpPr>
            <p:nvPr/>
          </p:nvCxnSpPr>
          <p:spPr bwMode="auto">
            <a:xfrm>
              <a:off x="609554" y="9823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6FA184F0-8AF7-C9B6-344B-43F9FD28C678}"/>
                </a:ext>
              </a:extLst>
            </p:cNvPr>
            <p:cNvCxnSpPr>
              <a:cxnSpLocks/>
            </p:cNvCxnSpPr>
            <p:nvPr/>
          </p:nvCxnSpPr>
          <p:spPr bwMode="auto">
            <a:xfrm>
              <a:off x="609554" y="11754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55B750A0-A445-1D51-1C6A-88DA6D8F5304}"/>
                </a:ext>
              </a:extLst>
            </p:cNvPr>
            <p:cNvCxnSpPr>
              <a:cxnSpLocks/>
            </p:cNvCxnSpPr>
            <p:nvPr/>
          </p:nvCxnSpPr>
          <p:spPr bwMode="auto">
            <a:xfrm>
              <a:off x="609554" y="13685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0DFC36BB-38F4-6F73-AA3E-CA1DA6A17DFA}"/>
                </a:ext>
              </a:extLst>
            </p:cNvPr>
            <p:cNvCxnSpPr>
              <a:cxnSpLocks/>
            </p:cNvCxnSpPr>
            <p:nvPr/>
          </p:nvCxnSpPr>
          <p:spPr bwMode="auto">
            <a:xfrm>
              <a:off x="609554" y="156159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84D9DBB0-255E-88DF-E628-5AB5207548AC}"/>
                </a:ext>
              </a:extLst>
            </p:cNvPr>
            <p:cNvCxnSpPr>
              <a:cxnSpLocks/>
            </p:cNvCxnSpPr>
            <p:nvPr/>
          </p:nvCxnSpPr>
          <p:spPr bwMode="auto">
            <a:xfrm>
              <a:off x="609554" y="175466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6B2E4F28-6C8D-2191-D37B-0D69E4D6B07C}"/>
                </a:ext>
              </a:extLst>
            </p:cNvPr>
            <p:cNvCxnSpPr>
              <a:cxnSpLocks/>
            </p:cNvCxnSpPr>
            <p:nvPr/>
          </p:nvCxnSpPr>
          <p:spPr bwMode="auto">
            <a:xfrm>
              <a:off x="609554" y="194773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1" name="Rectangle: Rounded Corners 50">
              <a:extLst>
                <a:ext uri="{FF2B5EF4-FFF2-40B4-BE49-F238E27FC236}">
                  <a16:creationId xmlns:a16="http://schemas.microsoft.com/office/drawing/2014/main" id="{0D017439-B42E-53B7-E834-7E8CDCF1BADB}"/>
                </a:ext>
              </a:extLst>
            </p:cNvPr>
            <p:cNvSpPr/>
            <p:nvPr/>
          </p:nvSpPr>
          <p:spPr bwMode="auto">
            <a:xfrm>
              <a:off x="702335" y="897033"/>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2" name="Rectangle: Rounded Corners 51">
              <a:extLst>
                <a:ext uri="{FF2B5EF4-FFF2-40B4-BE49-F238E27FC236}">
                  <a16:creationId xmlns:a16="http://schemas.microsoft.com/office/drawing/2014/main" id="{36DF5A76-51CF-3347-B0F5-0B180ACE1D02}"/>
                </a:ext>
              </a:extLst>
            </p:cNvPr>
            <p:cNvSpPr/>
            <p:nvPr/>
          </p:nvSpPr>
          <p:spPr bwMode="auto">
            <a:xfrm>
              <a:off x="702334" y="1302067"/>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3" name="Rectangle: Rounded Corners 52">
              <a:extLst>
                <a:ext uri="{FF2B5EF4-FFF2-40B4-BE49-F238E27FC236}">
                  <a16:creationId xmlns:a16="http://schemas.microsoft.com/office/drawing/2014/main" id="{99A1C969-4BD2-2C05-0A66-CAECC07C97BA}"/>
                </a:ext>
              </a:extLst>
            </p:cNvPr>
            <p:cNvSpPr/>
            <p:nvPr/>
          </p:nvSpPr>
          <p:spPr bwMode="auto">
            <a:xfrm>
              <a:off x="702334" y="1707101"/>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2" name="Rectangle: Rounded Corners 71">
              <a:extLst>
                <a:ext uri="{FF2B5EF4-FFF2-40B4-BE49-F238E27FC236}">
                  <a16:creationId xmlns:a16="http://schemas.microsoft.com/office/drawing/2014/main" id="{472B862C-F092-3C9F-5860-51FC4ACDB0FD}"/>
                </a:ext>
              </a:extLst>
            </p:cNvPr>
            <p:cNvSpPr/>
            <p:nvPr/>
          </p:nvSpPr>
          <p:spPr bwMode="auto">
            <a:xfrm>
              <a:off x="1041480" y="1079439"/>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3" name="Rectangle: Rounded Corners 72">
              <a:extLst>
                <a:ext uri="{FF2B5EF4-FFF2-40B4-BE49-F238E27FC236}">
                  <a16:creationId xmlns:a16="http://schemas.microsoft.com/office/drawing/2014/main" id="{AF63FA1F-0A93-EC23-F304-6EB03DE0D03A}"/>
                </a:ext>
              </a:extLst>
            </p:cNvPr>
            <p:cNvSpPr/>
            <p:nvPr/>
          </p:nvSpPr>
          <p:spPr bwMode="auto">
            <a:xfrm>
              <a:off x="1041480" y="1484594"/>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4" name="Rectangle: Rounded Corners 73">
              <a:extLst>
                <a:ext uri="{FF2B5EF4-FFF2-40B4-BE49-F238E27FC236}">
                  <a16:creationId xmlns:a16="http://schemas.microsoft.com/office/drawing/2014/main" id="{C401E884-7FAD-CA49-C116-F82AFF17D131}"/>
                </a:ext>
              </a:extLst>
            </p:cNvPr>
            <p:cNvSpPr/>
            <p:nvPr/>
          </p:nvSpPr>
          <p:spPr bwMode="auto">
            <a:xfrm>
              <a:off x="1375330" y="90087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5" name="Rectangle: Rounded Corners 74">
              <a:extLst>
                <a:ext uri="{FF2B5EF4-FFF2-40B4-BE49-F238E27FC236}">
                  <a16:creationId xmlns:a16="http://schemas.microsoft.com/office/drawing/2014/main" id="{CA1026D7-3646-0997-D89E-EFCE84EFA744}"/>
                </a:ext>
              </a:extLst>
            </p:cNvPr>
            <p:cNvSpPr/>
            <p:nvPr/>
          </p:nvSpPr>
          <p:spPr bwMode="auto">
            <a:xfrm>
              <a:off x="1375329" y="109224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6" name="Rectangle: Rounded Corners 75">
              <a:extLst>
                <a:ext uri="{FF2B5EF4-FFF2-40B4-BE49-F238E27FC236}">
                  <a16:creationId xmlns:a16="http://schemas.microsoft.com/office/drawing/2014/main" id="{C480A753-D90A-1FB8-D857-5A89CAC2BB4D}"/>
                </a:ext>
              </a:extLst>
            </p:cNvPr>
            <p:cNvSpPr/>
            <p:nvPr/>
          </p:nvSpPr>
          <p:spPr bwMode="auto">
            <a:xfrm>
              <a:off x="1375329" y="1282599"/>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7" name="Rectangle: Rounded Corners 76">
              <a:extLst>
                <a:ext uri="{FF2B5EF4-FFF2-40B4-BE49-F238E27FC236}">
                  <a16:creationId xmlns:a16="http://schemas.microsoft.com/office/drawing/2014/main" id="{64303643-5671-1282-161D-FA6E2F82BFE3}"/>
                </a:ext>
              </a:extLst>
            </p:cNvPr>
            <p:cNvSpPr/>
            <p:nvPr/>
          </p:nvSpPr>
          <p:spPr bwMode="auto">
            <a:xfrm>
              <a:off x="1375654" y="1477174"/>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8" name="Rectangle: Rounded Corners 77">
              <a:extLst>
                <a:ext uri="{FF2B5EF4-FFF2-40B4-BE49-F238E27FC236}">
                  <a16:creationId xmlns:a16="http://schemas.microsoft.com/office/drawing/2014/main" id="{633DC0DD-37A8-3ACB-F8B6-AC37C76B1F14}"/>
                </a:ext>
              </a:extLst>
            </p:cNvPr>
            <p:cNvSpPr/>
            <p:nvPr/>
          </p:nvSpPr>
          <p:spPr bwMode="auto">
            <a:xfrm>
              <a:off x="1373897" y="1671364"/>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79" name="Rectangle: Rounded Corners 78">
              <a:extLst>
                <a:ext uri="{FF2B5EF4-FFF2-40B4-BE49-F238E27FC236}">
                  <a16:creationId xmlns:a16="http://schemas.microsoft.com/office/drawing/2014/main" id="{9B03F668-6384-AF60-9BC7-CA921720CD5E}"/>
                </a:ext>
              </a:extLst>
            </p:cNvPr>
            <p:cNvSpPr/>
            <p:nvPr/>
          </p:nvSpPr>
          <p:spPr bwMode="auto">
            <a:xfrm>
              <a:off x="1373896" y="1861074"/>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1" name="Rectangle: Rounded Corners 80">
              <a:extLst>
                <a:ext uri="{FF2B5EF4-FFF2-40B4-BE49-F238E27FC236}">
                  <a16:creationId xmlns:a16="http://schemas.microsoft.com/office/drawing/2014/main" id="{E6BC5D2A-A6F9-4794-DB23-8F05417A1747}"/>
                </a:ext>
              </a:extLst>
            </p:cNvPr>
            <p:cNvSpPr/>
            <p:nvPr/>
          </p:nvSpPr>
          <p:spPr bwMode="auto">
            <a:xfrm>
              <a:off x="1725749" y="901304"/>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2" name="Rectangle: Rounded Corners 81">
              <a:extLst>
                <a:ext uri="{FF2B5EF4-FFF2-40B4-BE49-F238E27FC236}">
                  <a16:creationId xmlns:a16="http://schemas.microsoft.com/office/drawing/2014/main" id="{464314E0-9EFA-85E6-AA05-D2CF45C6CE09}"/>
                </a:ext>
              </a:extLst>
            </p:cNvPr>
            <p:cNvSpPr/>
            <p:nvPr/>
          </p:nvSpPr>
          <p:spPr bwMode="auto">
            <a:xfrm>
              <a:off x="1725748" y="1306338"/>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3" name="Rectangle: Rounded Corners 82">
              <a:extLst>
                <a:ext uri="{FF2B5EF4-FFF2-40B4-BE49-F238E27FC236}">
                  <a16:creationId xmlns:a16="http://schemas.microsoft.com/office/drawing/2014/main" id="{4D95D439-705E-70BF-4872-FC15BF5814EB}"/>
                </a:ext>
              </a:extLst>
            </p:cNvPr>
            <p:cNvSpPr/>
            <p:nvPr/>
          </p:nvSpPr>
          <p:spPr bwMode="auto">
            <a:xfrm>
              <a:off x="1725748" y="1711372"/>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4" name="Rectangle: Rounded Corners 83">
              <a:extLst>
                <a:ext uri="{FF2B5EF4-FFF2-40B4-BE49-F238E27FC236}">
                  <a16:creationId xmlns:a16="http://schemas.microsoft.com/office/drawing/2014/main" id="{9DE3190F-9117-6DBA-E947-464F50EDCF4C}"/>
                </a:ext>
              </a:extLst>
            </p:cNvPr>
            <p:cNvSpPr/>
            <p:nvPr/>
          </p:nvSpPr>
          <p:spPr bwMode="auto">
            <a:xfrm>
              <a:off x="2064894" y="1083710"/>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5" name="Rectangle: Rounded Corners 84">
              <a:extLst>
                <a:ext uri="{FF2B5EF4-FFF2-40B4-BE49-F238E27FC236}">
                  <a16:creationId xmlns:a16="http://schemas.microsoft.com/office/drawing/2014/main" id="{C9DC6F5F-2FD7-70E1-8085-A7A6DD94F4BF}"/>
                </a:ext>
              </a:extLst>
            </p:cNvPr>
            <p:cNvSpPr/>
            <p:nvPr/>
          </p:nvSpPr>
          <p:spPr bwMode="auto">
            <a:xfrm>
              <a:off x="2064894" y="1488865"/>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6" name="Rectangle: Rounded Corners 85">
              <a:extLst>
                <a:ext uri="{FF2B5EF4-FFF2-40B4-BE49-F238E27FC236}">
                  <a16:creationId xmlns:a16="http://schemas.microsoft.com/office/drawing/2014/main" id="{B424F7E9-E40A-7311-A082-DFE504CC2F8C}"/>
                </a:ext>
              </a:extLst>
            </p:cNvPr>
            <p:cNvSpPr/>
            <p:nvPr/>
          </p:nvSpPr>
          <p:spPr bwMode="auto">
            <a:xfrm>
              <a:off x="2398744" y="905149"/>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7" name="Rectangle: Rounded Corners 86">
              <a:extLst>
                <a:ext uri="{FF2B5EF4-FFF2-40B4-BE49-F238E27FC236}">
                  <a16:creationId xmlns:a16="http://schemas.microsoft.com/office/drawing/2014/main" id="{9B17ECEA-A928-88FE-45F3-D8CBA2BB251E}"/>
                </a:ext>
              </a:extLst>
            </p:cNvPr>
            <p:cNvSpPr/>
            <p:nvPr/>
          </p:nvSpPr>
          <p:spPr bwMode="auto">
            <a:xfrm>
              <a:off x="2398743" y="1096519"/>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8" name="Rectangle: Rounded Corners 87">
              <a:extLst>
                <a:ext uri="{FF2B5EF4-FFF2-40B4-BE49-F238E27FC236}">
                  <a16:creationId xmlns:a16="http://schemas.microsoft.com/office/drawing/2014/main" id="{3CB8E023-FCE0-506D-AEE0-98C8B2ED4D59}"/>
                </a:ext>
              </a:extLst>
            </p:cNvPr>
            <p:cNvSpPr/>
            <p:nvPr/>
          </p:nvSpPr>
          <p:spPr bwMode="auto">
            <a:xfrm>
              <a:off x="2398743" y="1286870"/>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89" name="Rectangle: Rounded Corners 88">
              <a:extLst>
                <a:ext uri="{FF2B5EF4-FFF2-40B4-BE49-F238E27FC236}">
                  <a16:creationId xmlns:a16="http://schemas.microsoft.com/office/drawing/2014/main" id="{F4A023D2-160D-0533-595A-B677CD02B95B}"/>
                </a:ext>
              </a:extLst>
            </p:cNvPr>
            <p:cNvSpPr/>
            <p:nvPr/>
          </p:nvSpPr>
          <p:spPr bwMode="auto">
            <a:xfrm>
              <a:off x="2399068" y="148144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08" name="Rectangle: Rounded Corners 107">
              <a:extLst>
                <a:ext uri="{FF2B5EF4-FFF2-40B4-BE49-F238E27FC236}">
                  <a16:creationId xmlns:a16="http://schemas.microsoft.com/office/drawing/2014/main" id="{38800352-8B94-A0DE-E977-82F34A207232}"/>
                </a:ext>
              </a:extLst>
            </p:cNvPr>
            <p:cNvSpPr/>
            <p:nvPr/>
          </p:nvSpPr>
          <p:spPr bwMode="auto">
            <a:xfrm>
              <a:off x="2397311" y="167563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09" name="Rectangle: Rounded Corners 108">
              <a:extLst>
                <a:ext uri="{FF2B5EF4-FFF2-40B4-BE49-F238E27FC236}">
                  <a16:creationId xmlns:a16="http://schemas.microsoft.com/office/drawing/2014/main" id="{A6198419-41F7-2C38-5B0A-D54EE29E6A29}"/>
                </a:ext>
              </a:extLst>
            </p:cNvPr>
            <p:cNvSpPr/>
            <p:nvPr/>
          </p:nvSpPr>
          <p:spPr bwMode="auto">
            <a:xfrm>
              <a:off x="2397310" y="186534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1" name="Rectangle: Rounded Corners 180">
              <a:extLst>
                <a:ext uri="{FF2B5EF4-FFF2-40B4-BE49-F238E27FC236}">
                  <a16:creationId xmlns:a16="http://schemas.microsoft.com/office/drawing/2014/main" id="{3440859B-B935-F61E-A398-9916AF779345}"/>
                </a:ext>
              </a:extLst>
            </p:cNvPr>
            <p:cNvSpPr/>
            <p:nvPr/>
          </p:nvSpPr>
          <p:spPr bwMode="auto">
            <a:xfrm>
              <a:off x="2716511" y="912407"/>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2" name="Rectangle: Rounded Corners 181">
              <a:extLst>
                <a:ext uri="{FF2B5EF4-FFF2-40B4-BE49-F238E27FC236}">
                  <a16:creationId xmlns:a16="http://schemas.microsoft.com/office/drawing/2014/main" id="{2A768702-853F-58CC-1E26-3B4336F1B176}"/>
                </a:ext>
              </a:extLst>
            </p:cNvPr>
            <p:cNvSpPr/>
            <p:nvPr/>
          </p:nvSpPr>
          <p:spPr bwMode="auto">
            <a:xfrm>
              <a:off x="2716510" y="1317441"/>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5" name="Rectangle: Rounded Corners 184">
              <a:extLst>
                <a:ext uri="{FF2B5EF4-FFF2-40B4-BE49-F238E27FC236}">
                  <a16:creationId xmlns:a16="http://schemas.microsoft.com/office/drawing/2014/main" id="{A0A44D59-4443-AE75-DC25-2E11116F0C0E}"/>
                </a:ext>
              </a:extLst>
            </p:cNvPr>
            <p:cNvSpPr/>
            <p:nvPr/>
          </p:nvSpPr>
          <p:spPr bwMode="auto">
            <a:xfrm>
              <a:off x="2716510" y="1722475"/>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6" name="Rectangle: Rounded Corners 185">
              <a:extLst>
                <a:ext uri="{FF2B5EF4-FFF2-40B4-BE49-F238E27FC236}">
                  <a16:creationId xmlns:a16="http://schemas.microsoft.com/office/drawing/2014/main" id="{44EC54A5-FD16-E9DF-FCB9-7FC20E3541E0}"/>
                </a:ext>
              </a:extLst>
            </p:cNvPr>
            <p:cNvSpPr/>
            <p:nvPr/>
          </p:nvSpPr>
          <p:spPr bwMode="auto">
            <a:xfrm>
              <a:off x="3055656" y="1094813"/>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7" name="Rectangle: Rounded Corners 186">
              <a:extLst>
                <a:ext uri="{FF2B5EF4-FFF2-40B4-BE49-F238E27FC236}">
                  <a16:creationId xmlns:a16="http://schemas.microsoft.com/office/drawing/2014/main" id="{B11C14FC-2072-73F4-6541-822E9B82D164}"/>
                </a:ext>
              </a:extLst>
            </p:cNvPr>
            <p:cNvSpPr/>
            <p:nvPr/>
          </p:nvSpPr>
          <p:spPr bwMode="auto">
            <a:xfrm>
              <a:off x="3055656" y="1499968"/>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8" name="Rectangle: Rounded Corners 187">
              <a:extLst>
                <a:ext uri="{FF2B5EF4-FFF2-40B4-BE49-F238E27FC236}">
                  <a16:creationId xmlns:a16="http://schemas.microsoft.com/office/drawing/2014/main" id="{F730599A-73F6-B10C-BBB7-41DDDB5BB644}"/>
                </a:ext>
              </a:extLst>
            </p:cNvPr>
            <p:cNvSpPr/>
            <p:nvPr/>
          </p:nvSpPr>
          <p:spPr bwMode="auto">
            <a:xfrm>
              <a:off x="3389506" y="916252"/>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9" name="Rectangle: Rounded Corners 188">
              <a:extLst>
                <a:ext uri="{FF2B5EF4-FFF2-40B4-BE49-F238E27FC236}">
                  <a16:creationId xmlns:a16="http://schemas.microsoft.com/office/drawing/2014/main" id="{7D299A5B-1F5B-BEF0-4F3A-8F3C2FE1D483}"/>
                </a:ext>
              </a:extLst>
            </p:cNvPr>
            <p:cNvSpPr/>
            <p:nvPr/>
          </p:nvSpPr>
          <p:spPr bwMode="auto">
            <a:xfrm>
              <a:off x="3389505" y="1107622"/>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0" name="Rectangle: Rounded Corners 189">
              <a:extLst>
                <a:ext uri="{FF2B5EF4-FFF2-40B4-BE49-F238E27FC236}">
                  <a16:creationId xmlns:a16="http://schemas.microsoft.com/office/drawing/2014/main" id="{BA5E6068-71B1-A674-407C-42ABCC09681A}"/>
                </a:ext>
              </a:extLst>
            </p:cNvPr>
            <p:cNvSpPr/>
            <p:nvPr/>
          </p:nvSpPr>
          <p:spPr bwMode="auto">
            <a:xfrm>
              <a:off x="3389505" y="1297973"/>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1" name="Rectangle: Rounded Corners 190">
              <a:extLst>
                <a:ext uri="{FF2B5EF4-FFF2-40B4-BE49-F238E27FC236}">
                  <a16:creationId xmlns:a16="http://schemas.microsoft.com/office/drawing/2014/main" id="{63C55FB1-9E79-1CD6-983B-BAB95F082758}"/>
                </a:ext>
              </a:extLst>
            </p:cNvPr>
            <p:cNvSpPr/>
            <p:nvPr/>
          </p:nvSpPr>
          <p:spPr bwMode="auto">
            <a:xfrm>
              <a:off x="3389830" y="149254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2" name="Rectangle: Rounded Corners 191">
              <a:extLst>
                <a:ext uri="{FF2B5EF4-FFF2-40B4-BE49-F238E27FC236}">
                  <a16:creationId xmlns:a16="http://schemas.microsoft.com/office/drawing/2014/main" id="{25144E6C-69AE-4524-28A6-02F5BDA1AD01}"/>
                </a:ext>
              </a:extLst>
            </p:cNvPr>
            <p:cNvSpPr/>
            <p:nvPr/>
          </p:nvSpPr>
          <p:spPr bwMode="auto">
            <a:xfrm>
              <a:off x="3388073" y="168673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3" name="Rectangle: Rounded Corners 192">
              <a:extLst>
                <a:ext uri="{FF2B5EF4-FFF2-40B4-BE49-F238E27FC236}">
                  <a16:creationId xmlns:a16="http://schemas.microsoft.com/office/drawing/2014/main" id="{AF13AC52-8CA2-4B3C-A238-53525AE48D54}"/>
                </a:ext>
              </a:extLst>
            </p:cNvPr>
            <p:cNvSpPr/>
            <p:nvPr/>
          </p:nvSpPr>
          <p:spPr bwMode="auto">
            <a:xfrm>
              <a:off x="3388072" y="187644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4" name="Rectangle: Rounded Corners 193">
              <a:extLst>
                <a:ext uri="{FF2B5EF4-FFF2-40B4-BE49-F238E27FC236}">
                  <a16:creationId xmlns:a16="http://schemas.microsoft.com/office/drawing/2014/main" id="{2C80E8B6-6A0F-4F16-8AE5-4AEB0EFEE0A7}"/>
                </a:ext>
              </a:extLst>
            </p:cNvPr>
            <p:cNvSpPr/>
            <p:nvPr/>
          </p:nvSpPr>
          <p:spPr bwMode="auto">
            <a:xfrm>
              <a:off x="3739925" y="902389"/>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5" name="Rectangle: Rounded Corners 194">
              <a:extLst>
                <a:ext uri="{FF2B5EF4-FFF2-40B4-BE49-F238E27FC236}">
                  <a16:creationId xmlns:a16="http://schemas.microsoft.com/office/drawing/2014/main" id="{55F09330-B151-669E-6179-A446D76CD927}"/>
                </a:ext>
              </a:extLst>
            </p:cNvPr>
            <p:cNvSpPr/>
            <p:nvPr/>
          </p:nvSpPr>
          <p:spPr bwMode="auto">
            <a:xfrm>
              <a:off x="3739924" y="1307423"/>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6" name="Rectangle: Rounded Corners 195">
              <a:extLst>
                <a:ext uri="{FF2B5EF4-FFF2-40B4-BE49-F238E27FC236}">
                  <a16:creationId xmlns:a16="http://schemas.microsoft.com/office/drawing/2014/main" id="{049B72CD-2384-2745-E59C-F67E9767CC9E}"/>
                </a:ext>
              </a:extLst>
            </p:cNvPr>
            <p:cNvSpPr/>
            <p:nvPr/>
          </p:nvSpPr>
          <p:spPr bwMode="auto">
            <a:xfrm>
              <a:off x="3739924" y="1712457"/>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7" name="Rectangle: Rounded Corners 196">
              <a:extLst>
                <a:ext uri="{FF2B5EF4-FFF2-40B4-BE49-F238E27FC236}">
                  <a16:creationId xmlns:a16="http://schemas.microsoft.com/office/drawing/2014/main" id="{E85C5A0B-2AC4-422D-19AA-ABEBDE39A266}"/>
                </a:ext>
              </a:extLst>
            </p:cNvPr>
            <p:cNvSpPr/>
            <p:nvPr/>
          </p:nvSpPr>
          <p:spPr bwMode="auto">
            <a:xfrm>
              <a:off x="4079070" y="1084795"/>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8" name="Rectangle: Rounded Corners 197">
              <a:extLst>
                <a:ext uri="{FF2B5EF4-FFF2-40B4-BE49-F238E27FC236}">
                  <a16:creationId xmlns:a16="http://schemas.microsoft.com/office/drawing/2014/main" id="{B0C1C8A0-E525-CCC2-3F3D-196F5F34F940}"/>
                </a:ext>
              </a:extLst>
            </p:cNvPr>
            <p:cNvSpPr/>
            <p:nvPr/>
          </p:nvSpPr>
          <p:spPr bwMode="auto">
            <a:xfrm>
              <a:off x="4079070" y="1489950"/>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cxnSp>
          <p:nvCxnSpPr>
            <p:cNvPr id="205" name="Straight Connector 204">
              <a:extLst>
                <a:ext uri="{FF2B5EF4-FFF2-40B4-BE49-F238E27FC236}">
                  <a16:creationId xmlns:a16="http://schemas.microsoft.com/office/drawing/2014/main" id="{ED50335E-3D36-278E-B0CE-61B422C669B4}"/>
                </a:ext>
              </a:extLst>
            </p:cNvPr>
            <p:cNvCxnSpPr>
              <a:cxnSpLocks/>
            </p:cNvCxnSpPr>
            <p:nvPr/>
          </p:nvCxnSpPr>
          <p:spPr bwMode="auto">
            <a:xfrm>
              <a:off x="7668578" y="981296"/>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6" name="Straight Connector 205">
              <a:extLst>
                <a:ext uri="{FF2B5EF4-FFF2-40B4-BE49-F238E27FC236}">
                  <a16:creationId xmlns:a16="http://schemas.microsoft.com/office/drawing/2014/main" id="{2D4287AA-3F38-7DAC-B0B9-927210056C4B}"/>
                </a:ext>
              </a:extLst>
            </p:cNvPr>
            <p:cNvCxnSpPr>
              <a:cxnSpLocks/>
            </p:cNvCxnSpPr>
            <p:nvPr/>
          </p:nvCxnSpPr>
          <p:spPr bwMode="auto">
            <a:xfrm>
              <a:off x="7668578" y="1174364"/>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7" name="Straight Connector 206">
              <a:extLst>
                <a:ext uri="{FF2B5EF4-FFF2-40B4-BE49-F238E27FC236}">
                  <a16:creationId xmlns:a16="http://schemas.microsoft.com/office/drawing/2014/main" id="{B5BB15FA-2AD8-180B-79F6-E5F502D3EE41}"/>
                </a:ext>
              </a:extLst>
            </p:cNvPr>
            <p:cNvCxnSpPr>
              <a:cxnSpLocks/>
            </p:cNvCxnSpPr>
            <p:nvPr/>
          </p:nvCxnSpPr>
          <p:spPr bwMode="auto">
            <a:xfrm>
              <a:off x="7668578" y="1367432"/>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8" name="Straight Connector 207">
              <a:extLst>
                <a:ext uri="{FF2B5EF4-FFF2-40B4-BE49-F238E27FC236}">
                  <a16:creationId xmlns:a16="http://schemas.microsoft.com/office/drawing/2014/main" id="{7F831DF4-D381-7E74-FA71-667463F0B717}"/>
                </a:ext>
              </a:extLst>
            </p:cNvPr>
            <p:cNvCxnSpPr>
              <a:cxnSpLocks/>
            </p:cNvCxnSpPr>
            <p:nvPr/>
          </p:nvCxnSpPr>
          <p:spPr bwMode="auto">
            <a:xfrm>
              <a:off x="7668578" y="1560500"/>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9" name="Straight Connector 208">
              <a:extLst>
                <a:ext uri="{FF2B5EF4-FFF2-40B4-BE49-F238E27FC236}">
                  <a16:creationId xmlns:a16="http://schemas.microsoft.com/office/drawing/2014/main" id="{1E6EA164-3720-0244-FC92-7E2EF400DA87}"/>
                </a:ext>
              </a:extLst>
            </p:cNvPr>
            <p:cNvCxnSpPr>
              <a:cxnSpLocks/>
            </p:cNvCxnSpPr>
            <p:nvPr/>
          </p:nvCxnSpPr>
          <p:spPr bwMode="auto">
            <a:xfrm>
              <a:off x="7668578" y="175356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0" name="Straight Connector 209">
              <a:extLst>
                <a:ext uri="{FF2B5EF4-FFF2-40B4-BE49-F238E27FC236}">
                  <a16:creationId xmlns:a16="http://schemas.microsoft.com/office/drawing/2014/main" id="{614D1FC6-6C1D-521F-8412-992AD9924BEA}"/>
                </a:ext>
              </a:extLst>
            </p:cNvPr>
            <p:cNvCxnSpPr>
              <a:cxnSpLocks/>
            </p:cNvCxnSpPr>
            <p:nvPr/>
          </p:nvCxnSpPr>
          <p:spPr bwMode="auto">
            <a:xfrm>
              <a:off x="7668578" y="194663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2" name="Straight Connector 211">
              <a:extLst>
                <a:ext uri="{FF2B5EF4-FFF2-40B4-BE49-F238E27FC236}">
                  <a16:creationId xmlns:a16="http://schemas.microsoft.com/office/drawing/2014/main" id="{7C27431B-29AB-86DE-6511-59DBC08ACB20}"/>
                </a:ext>
              </a:extLst>
            </p:cNvPr>
            <p:cNvCxnSpPr>
              <a:cxnSpLocks/>
            </p:cNvCxnSpPr>
            <p:nvPr/>
          </p:nvCxnSpPr>
          <p:spPr bwMode="auto">
            <a:xfrm>
              <a:off x="6750649" y="981296"/>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4" name="Straight Connector 213">
              <a:extLst>
                <a:ext uri="{FF2B5EF4-FFF2-40B4-BE49-F238E27FC236}">
                  <a16:creationId xmlns:a16="http://schemas.microsoft.com/office/drawing/2014/main" id="{83D6ABFA-1D9C-80BF-DA01-F746A7CF348A}"/>
                </a:ext>
              </a:extLst>
            </p:cNvPr>
            <p:cNvCxnSpPr>
              <a:cxnSpLocks/>
            </p:cNvCxnSpPr>
            <p:nvPr/>
          </p:nvCxnSpPr>
          <p:spPr bwMode="auto">
            <a:xfrm>
              <a:off x="6750649" y="1174364"/>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6" name="Straight Connector 215">
              <a:extLst>
                <a:ext uri="{FF2B5EF4-FFF2-40B4-BE49-F238E27FC236}">
                  <a16:creationId xmlns:a16="http://schemas.microsoft.com/office/drawing/2014/main" id="{EEC19327-3F25-5BCF-4B8F-6B5B9443F57C}"/>
                </a:ext>
              </a:extLst>
            </p:cNvPr>
            <p:cNvCxnSpPr>
              <a:cxnSpLocks/>
            </p:cNvCxnSpPr>
            <p:nvPr/>
          </p:nvCxnSpPr>
          <p:spPr bwMode="auto">
            <a:xfrm>
              <a:off x="6750649" y="1367432"/>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7" name="Straight Connector 216">
              <a:extLst>
                <a:ext uri="{FF2B5EF4-FFF2-40B4-BE49-F238E27FC236}">
                  <a16:creationId xmlns:a16="http://schemas.microsoft.com/office/drawing/2014/main" id="{564796E1-B1D7-17E6-4387-2272D65EA0F3}"/>
                </a:ext>
              </a:extLst>
            </p:cNvPr>
            <p:cNvCxnSpPr>
              <a:cxnSpLocks/>
            </p:cNvCxnSpPr>
            <p:nvPr/>
          </p:nvCxnSpPr>
          <p:spPr bwMode="auto">
            <a:xfrm>
              <a:off x="6750649" y="1560500"/>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8" name="Straight Connector 217">
              <a:extLst>
                <a:ext uri="{FF2B5EF4-FFF2-40B4-BE49-F238E27FC236}">
                  <a16:creationId xmlns:a16="http://schemas.microsoft.com/office/drawing/2014/main" id="{27E1637E-534A-0AA8-9B3E-7F87CE709AA2}"/>
                </a:ext>
              </a:extLst>
            </p:cNvPr>
            <p:cNvCxnSpPr>
              <a:cxnSpLocks/>
            </p:cNvCxnSpPr>
            <p:nvPr/>
          </p:nvCxnSpPr>
          <p:spPr bwMode="auto">
            <a:xfrm>
              <a:off x="6750649" y="175356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9" name="Straight Connector 218">
              <a:extLst>
                <a:ext uri="{FF2B5EF4-FFF2-40B4-BE49-F238E27FC236}">
                  <a16:creationId xmlns:a16="http://schemas.microsoft.com/office/drawing/2014/main" id="{1E0F3099-1C44-D67E-789E-2C4A4186EE95}"/>
                </a:ext>
              </a:extLst>
            </p:cNvPr>
            <p:cNvCxnSpPr>
              <a:cxnSpLocks/>
            </p:cNvCxnSpPr>
            <p:nvPr/>
          </p:nvCxnSpPr>
          <p:spPr bwMode="auto">
            <a:xfrm>
              <a:off x="6750649" y="194663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0" name="Straight Connector 219">
              <a:extLst>
                <a:ext uri="{FF2B5EF4-FFF2-40B4-BE49-F238E27FC236}">
                  <a16:creationId xmlns:a16="http://schemas.microsoft.com/office/drawing/2014/main" id="{103BD7D5-E428-E656-1176-AFF1B62BC537}"/>
                </a:ext>
              </a:extLst>
            </p:cNvPr>
            <p:cNvCxnSpPr>
              <a:cxnSpLocks/>
            </p:cNvCxnSpPr>
            <p:nvPr/>
          </p:nvCxnSpPr>
          <p:spPr bwMode="auto">
            <a:xfrm>
              <a:off x="5688216" y="981296"/>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1" name="Straight Connector 220">
              <a:extLst>
                <a:ext uri="{FF2B5EF4-FFF2-40B4-BE49-F238E27FC236}">
                  <a16:creationId xmlns:a16="http://schemas.microsoft.com/office/drawing/2014/main" id="{35FC5624-D710-948B-0B6F-57C8ACCCFE0F}"/>
                </a:ext>
              </a:extLst>
            </p:cNvPr>
            <p:cNvCxnSpPr>
              <a:cxnSpLocks/>
            </p:cNvCxnSpPr>
            <p:nvPr/>
          </p:nvCxnSpPr>
          <p:spPr bwMode="auto">
            <a:xfrm>
              <a:off x="5688216" y="1174364"/>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2" name="Straight Connector 221">
              <a:extLst>
                <a:ext uri="{FF2B5EF4-FFF2-40B4-BE49-F238E27FC236}">
                  <a16:creationId xmlns:a16="http://schemas.microsoft.com/office/drawing/2014/main" id="{BB4C04FD-6B47-4B10-5CF4-6C410775F95B}"/>
                </a:ext>
              </a:extLst>
            </p:cNvPr>
            <p:cNvCxnSpPr>
              <a:cxnSpLocks/>
            </p:cNvCxnSpPr>
            <p:nvPr/>
          </p:nvCxnSpPr>
          <p:spPr bwMode="auto">
            <a:xfrm>
              <a:off x="5688216" y="1367432"/>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3" name="Straight Connector 222">
              <a:extLst>
                <a:ext uri="{FF2B5EF4-FFF2-40B4-BE49-F238E27FC236}">
                  <a16:creationId xmlns:a16="http://schemas.microsoft.com/office/drawing/2014/main" id="{82F7D78D-D2DA-2F59-B29D-695ED2EDA911}"/>
                </a:ext>
              </a:extLst>
            </p:cNvPr>
            <p:cNvCxnSpPr>
              <a:cxnSpLocks/>
            </p:cNvCxnSpPr>
            <p:nvPr/>
          </p:nvCxnSpPr>
          <p:spPr bwMode="auto">
            <a:xfrm>
              <a:off x="5688216" y="1560500"/>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4" name="Straight Connector 223">
              <a:extLst>
                <a:ext uri="{FF2B5EF4-FFF2-40B4-BE49-F238E27FC236}">
                  <a16:creationId xmlns:a16="http://schemas.microsoft.com/office/drawing/2014/main" id="{6FF666A5-1F0A-F238-D148-8C2F094A051F}"/>
                </a:ext>
              </a:extLst>
            </p:cNvPr>
            <p:cNvCxnSpPr>
              <a:cxnSpLocks/>
            </p:cNvCxnSpPr>
            <p:nvPr/>
          </p:nvCxnSpPr>
          <p:spPr bwMode="auto">
            <a:xfrm>
              <a:off x="5688216" y="175356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5" name="Straight Connector 224">
              <a:extLst>
                <a:ext uri="{FF2B5EF4-FFF2-40B4-BE49-F238E27FC236}">
                  <a16:creationId xmlns:a16="http://schemas.microsoft.com/office/drawing/2014/main" id="{9B699D5A-EE6E-946B-A4D4-52F4349A8F4F}"/>
                </a:ext>
              </a:extLst>
            </p:cNvPr>
            <p:cNvCxnSpPr>
              <a:cxnSpLocks/>
            </p:cNvCxnSpPr>
            <p:nvPr/>
          </p:nvCxnSpPr>
          <p:spPr bwMode="auto">
            <a:xfrm>
              <a:off x="5688216" y="194663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7" name="Straight Connector 226">
              <a:extLst>
                <a:ext uri="{FF2B5EF4-FFF2-40B4-BE49-F238E27FC236}">
                  <a16:creationId xmlns:a16="http://schemas.microsoft.com/office/drawing/2014/main" id="{64EF5655-DDE5-E2E8-B706-30F372884B4B}"/>
                </a:ext>
              </a:extLst>
            </p:cNvPr>
            <p:cNvCxnSpPr>
              <a:cxnSpLocks/>
            </p:cNvCxnSpPr>
            <p:nvPr/>
          </p:nvCxnSpPr>
          <p:spPr bwMode="auto">
            <a:xfrm>
              <a:off x="4643693" y="981296"/>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0" name="Straight Connector 229">
              <a:extLst>
                <a:ext uri="{FF2B5EF4-FFF2-40B4-BE49-F238E27FC236}">
                  <a16:creationId xmlns:a16="http://schemas.microsoft.com/office/drawing/2014/main" id="{E64E49CB-6752-71D7-B358-2A7333CCB183}"/>
                </a:ext>
              </a:extLst>
            </p:cNvPr>
            <p:cNvCxnSpPr>
              <a:cxnSpLocks/>
            </p:cNvCxnSpPr>
            <p:nvPr/>
          </p:nvCxnSpPr>
          <p:spPr bwMode="auto">
            <a:xfrm>
              <a:off x="4643693" y="1174364"/>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2" name="Straight Connector 231">
              <a:extLst>
                <a:ext uri="{FF2B5EF4-FFF2-40B4-BE49-F238E27FC236}">
                  <a16:creationId xmlns:a16="http://schemas.microsoft.com/office/drawing/2014/main" id="{F7CF2AE2-447D-D823-EC9B-EBF57B5CCB36}"/>
                </a:ext>
              </a:extLst>
            </p:cNvPr>
            <p:cNvCxnSpPr>
              <a:cxnSpLocks/>
            </p:cNvCxnSpPr>
            <p:nvPr/>
          </p:nvCxnSpPr>
          <p:spPr bwMode="auto">
            <a:xfrm>
              <a:off x="4643693" y="1367432"/>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3" name="Straight Connector 232">
              <a:extLst>
                <a:ext uri="{FF2B5EF4-FFF2-40B4-BE49-F238E27FC236}">
                  <a16:creationId xmlns:a16="http://schemas.microsoft.com/office/drawing/2014/main" id="{144DC764-DBD3-C39A-8C42-3201A0B1B2B7}"/>
                </a:ext>
              </a:extLst>
            </p:cNvPr>
            <p:cNvCxnSpPr>
              <a:cxnSpLocks/>
            </p:cNvCxnSpPr>
            <p:nvPr/>
          </p:nvCxnSpPr>
          <p:spPr bwMode="auto">
            <a:xfrm>
              <a:off x="4643693" y="1560500"/>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4" name="Straight Connector 233">
              <a:extLst>
                <a:ext uri="{FF2B5EF4-FFF2-40B4-BE49-F238E27FC236}">
                  <a16:creationId xmlns:a16="http://schemas.microsoft.com/office/drawing/2014/main" id="{C2122C0E-AB7F-AC96-E6D6-CEE46D6DD403}"/>
                </a:ext>
              </a:extLst>
            </p:cNvPr>
            <p:cNvCxnSpPr>
              <a:cxnSpLocks/>
            </p:cNvCxnSpPr>
            <p:nvPr/>
          </p:nvCxnSpPr>
          <p:spPr bwMode="auto">
            <a:xfrm>
              <a:off x="4643693" y="175356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5" name="Straight Connector 234">
              <a:extLst>
                <a:ext uri="{FF2B5EF4-FFF2-40B4-BE49-F238E27FC236}">
                  <a16:creationId xmlns:a16="http://schemas.microsoft.com/office/drawing/2014/main" id="{7E585FDA-6D7E-6956-70A1-1475E7881942}"/>
                </a:ext>
              </a:extLst>
            </p:cNvPr>
            <p:cNvCxnSpPr>
              <a:cxnSpLocks/>
            </p:cNvCxnSpPr>
            <p:nvPr/>
          </p:nvCxnSpPr>
          <p:spPr bwMode="auto">
            <a:xfrm>
              <a:off x="4643693" y="1946638"/>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36" name="Rectangle: Rounded Corners 235">
              <a:extLst>
                <a:ext uri="{FF2B5EF4-FFF2-40B4-BE49-F238E27FC236}">
                  <a16:creationId xmlns:a16="http://schemas.microsoft.com/office/drawing/2014/main" id="{D2E32653-D838-3044-56CE-27C25E8FEC95}"/>
                </a:ext>
              </a:extLst>
            </p:cNvPr>
            <p:cNvSpPr/>
            <p:nvPr/>
          </p:nvSpPr>
          <p:spPr bwMode="auto">
            <a:xfrm>
              <a:off x="4736474" y="895936"/>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37" name="Rectangle: Rounded Corners 236">
              <a:extLst>
                <a:ext uri="{FF2B5EF4-FFF2-40B4-BE49-F238E27FC236}">
                  <a16:creationId xmlns:a16="http://schemas.microsoft.com/office/drawing/2014/main" id="{F01B5909-2820-CE7B-EDD6-FCF45467E50D}"/>
                </a:ext>
              </a:extLst>
            </p:cNvPr>
            <p:cNvSpPr/>
            <p:nvPr/>
          </p:nvSpPr>
          <p:spPr bwMode="auto">
            <a:xfrm>
              <a:off x="4736473" y="1300970"/>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38" name="Rectangle: Rounded Corners 237">
              <a:extLst>
                <a:ext uri="{FF2B5EF4-FFF2-40B4-BE49-F238E27FC236}">
                  <a16:creationId xmlns:a16="http://schemas.microsoft.com/office/drawing/2014/main" id="{FEDF6BAC-5BEF-6EA3-B999-3C84950A8733}"/>
                </a:ext>
              </a:extLst>
            </p:cNvPr>
            <p:cNvSpPr/>
            <p:nvPr/>
          </p:nvSpPr>
          <p:spPr bwMode="auto">
            <a:xfrm>
              <a:off x="4736473" y="1706004"/>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39" name="Rectangle: Rounded Corners 238">
              <a:extLst>
                <a:ext uri="{FF2B5EF4-FFF2-40B4-BE49-F238E27FC236}">
                  <a16:creationId xmlns:a16="http://schemas.microsoft.com/office/drawing/2014/main" id="{8AFD134C-61C7-40BA-CBDF-49B8F20B464B}"/>
                </a:ext>
              </a:extLst>
            </p:cNvPr>
            <p:cNvSpPr/>
            <p:nvPr/>
          </p:nvSpPr>
          <p:spPr bwMode="auto">
            <a:xfrm>
              <a:off x="5075619" y="1078342"/>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0" name="Rectangle: Rounded Corners 239">
              <a:extLst>
                <a:ext uri="{FF2B5EF4-FFF2-40B4-BE49-F238E27FC236}">
                  <a16:creationId xmlns:a16="http://schemas.microsoft.com/office/drawing/2014/main" id="{79524570-D937-BB57-7F1A-8F653D3A47F8}"/>
                </a:ext>
              </a:extLst>
            </p:cNvPr>
            <p:cNvSpPr/>
            <p:nvPr/>
          </p:nvSpPr>
          <p:spPr bwMode="auto">
            <a:xfrm>
              <a:off x="5075619" y="1483497"/>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1" name="Rectangle: Rounded Corners 240">
              <a:extLst>
                <a:ext uri="{FF2B5EF4-FFF2-40B4-BE49-F238E27FC236}">
                  <a16:creationId xmlns:a16="http://schemas.microsoft.com/office/drawing/2014/main" id="{CE7458AF-AD93-5AEA-7E8F-A2D65E041845}"/>
                </a:ext>
              </a:extLst>
            </p:cNvPr>
            <p:cNvSpPr/>
            <p:nvPr/>
          </p:nvSpPr>
          <p:spPr bwMode="auto">
            <a:xfrm>
              <a:off x="5409469" y="899781"/>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2" name="Rectangle: Rounded Corners 241">
              <a:extLst>
                <a:ext uri="{FF2B5EF4-FFF2-40B4-BE49-F238E27FC236}">
                  <a16:creationId xmlns:a16="http://schemas.microsoft.com/office/drawing/2014/main" id="{0DF1E693-6F6D-705F-042F-D745D2F28CCB}"/>
                </a:ext>
              </a:extLst>
            </p:cNvPr>
            <p:cNvSpPr/>
            <p:nvPr/>
          </p:nvSpPr>
          <p:spPr bwMode="auto">
            <a:xfrm>
              <a:off x="5409468" y="1091151"/>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3" name="Rectangle: Rounded Corners 242">
              <a:extLst>
                <a:ext uri="{FF2B5EF4-FFF2-40B4-BE49-F238E27FC236}">
                  <a16:creationId xmlns:a16="http://schemas.microsoft.com/office/drawing/2014/main" id="{228B8E3E-D92B-6307-A820-A40C94FB4C53}"/>
                </a:ext>
              </a:extLst>
            </p:cNvPr>
            <p:cNvSpPr/>
            <p:nvPr/>
          </p:nvSpPr>
          <p:spPr bwMode="auto">
            <a:xfrm>
              <a:off x="5409468" y="1281502"/>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4" name="Rectangle: Rounded Corners 243">
              <a:extLst>
                <a:ext uri="{FF2B5EF4-FFF2-40B4-BE49-F238E27FC236}">
                  <a16:creationId xmlns:a16="http://schemas.microsoft.com/office/drawing/2014/main" id="{D9F517E2-22BD-48B8-E95C-BE31325A0211}"/>
                </a:ext>
              </a:extLst>
            </p:cNvPr>
            <p:cNvSpPr/>
            <p:nvPr/>
          </p:nvSpPr>
          <p:spPr bwMode="auto">
            <a:xfrm>
              <a:off x="5409793" y="1476077"/>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5" name="Rectangle: Rounded Corners 244">
              <a:extLst>
                <a:ext uri="{FF2B5EF4-FFF2-40B4-BE49-F238E27FC236}">
                  <a16:creationId xmlns:a16="http://schemas.microsoft.com/office/drawing/2014/main" id="{E2A9CB57-C74A-0200-B81A-6C5EEDF5559F}"/>
                </a:ext>
              </a:extLst>
            </p:cNvPr>
            <p:cNvSpPr/>
            <p:nvPr/>
          </p:nvSpPr>
          <p:spPr bwMode="auto">
            <a:xfrm>
              <a:off x="5408036" y="1670267"/>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6" name="Rectangle: Rounded Corners 245">
              <a:extLst>
                <a:ext uri="{FF2B5EF4-FFF2-40B4-BE49-F238E27FC236}">
                  <a16:creationId xmlns:a16="http://schemas.microsoft.com/office/drawing/2014/main" id="{54980C12-180F-A695-D45F-E68D3835D33D}"/>
                </a:ext>
              </a:extLst>
            </p:cNvPr>
            <p:cNvSpPr/>
            <p:nvPr/>
          </p:nvSpPr>
          <p:spPr bwMode="auto">
            <a:xfrm>
              <a:off x="5408035" y="1859977"/>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7" name="Rectangle: Rounded Corners 246">
              <a:extLst>
                <a:ext uri="{FF2B5EF4-FFF2-40B4-BE49-F238E27FC236}">
                  <a16:creationId xmlns:a16="http://schemas.microsoft.com/office/drawing/2014/main" id="{B71829D9-B927-93E4-CA87-F6F13A1FA79C}"/>
                </a:ext>
              </a:extLst>
            </p:cNvPr>
            <p:cNvSpPr/>
            <p:nvPr/>
          </p:nvSpPr>
          <p:spPr bwMode="auto">
            <a:xfrm>
              <a:off x="5759888" y="900207"/>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8" name="Rectangle: Rounded Corners 247">
              <a:extLst>
                <a:ext uri="{FF2B5EF4-FFF2-40B4-BE49-F238E27FC236}">
                  <a16:creationId xmlns:a16="http://schemas.microsoft.com/office/drawing/2014/main" id="{94A48590-002E-6783-8D3D-76F45F490D58}"/>
                </a:ext>
              </a:extLst>
            </p:cNvPr>
            <p:cNvSpPr/>
            <p:nvPr/>
          </p:nvSpPr>
          <p:spPr bwMode="auto">
            <a:xfrm>
              <a:off x="5759887" y="1305241"/>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49" name="Rectangle: Rounded Corners 248">
              <a:extLst>
                <a:ext uri="{FF2B5EF4-FFF2-40B4-BE49-F238E27FC236}">
                  <a16:creationId xmlns:a16="http://schemas.microsoft.com/office/drawing/2014/main" id="{05CC61A6-83D2-1FB8-4330-06968B5404B5}"/>
                </a:ext>
              </a:extLst>
            </p:cNvPr>
            <p:cNvSpPr/>
            <p:nvPr/>
          </p:nvSpPr>
          <p:spPr bwMode="auto">
            <a:xfrm>
              <a:off x="5759887" y="1710275"/>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0" name="Rectangle: Rounded Corners 249">
              <a:extLst>
                <a:ext uri="{FF2B5EF4-FFF2-40B4-BE49-F238E27FC236}">
                  <a16:creationId xmlns:a16="http://schemas.microsoft.com/office/drawing/2014/main" id="{008EF2FF-4A40-F146-3D37-DB03F93FE821}"/>
                </a:ext>
              </a:extLst>
            </p:cNvPr>
            <p:cNvSpPr/>
            <p:nvPr/>
          </p:nvSpPr>
          <p:spPr bwMode="auto">
            <a:xfrm>
              <a:off x="6099033" y="1082613"/>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1" name="Rectangle: Rounded Corners 250">
              <a:extLst>
                <a:ext uri="{FF2B5EF4-FFF2-40B4-BE49-F238E27FC236}">
                  <a16:creationId xmlns:a16="http://schemas.microsoft.com/office/drawing/2014/main" id="{709F76B6-44FE-BBC1-C9B0-EB07DAC3EE8A}"/>
                </a:ext>
              </a:extLst>
            </p:cNvPr>
            <p:cNvSpPr/>
            <p:nvPr/>
          </p:nvSpPr>
          <p:spPr bwMode="auto">
            <a:xfrm>
              <a:off x="6099033" y="1487768"/>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2" name="Rectangle: Rounded Corners 251">
              <a:extLst>
                <a:ext uri="{FF2B5EF4-FFF2-40B4-BE49-F238E27FC236}">
                  <a16:creationId xmlns:a16="http://schemas.microsoft.com/office/drawing/2014/main" id="{4FD180EE-99DD-0249-C4A9-204932FDD6E5}"/>
                </a:ext>
              </a:extLst>
            </p:cNvPr>
            <p:cNvSpPr/>
            <p:nvPr/>
          </p:nvSpPr>
          <p:spPr bwMode="auto">
            <a:xfrm>
              <a:off x="6432883" y="904052"/>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3" name="Rectangle: Rounded Corners 252">
              <a:extLst>
                <a:ext uri="{FF2B5EF4-FFF2-40B4-BE49-F238E27FC236}">
                  <a16:creationId xmlns:a16="http://schemas.microsoft.com/office/drawing/2014/main" id="{01E1F335-13FF-3BD5-4DEE-8DA0127BC705}"/>
                </a:ext>
              </a:extLst>
            </p:cNvPr>
            <p:cNvSpPr/>
            <p:nvPr/>
          </p:nvSpPr>
          <p:spPr bwMode="auto">
            <a:xfrm>
              <a:off x="6432882" y="1095422"/>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4" name="Rectangle: Rounded Corners 253">
              <a:extLst>
                <a:ext uri="{FF2B5EF4-FFF2-40B4-BE49-F238E27FC236}">
                  <a16:creationId xmlns:a16="http://schemas.microsoft.com/office/drawing/2014/main" id="{54AB9361-FA16-659D-CD41-5E1538FE05CB}"/>
                </a:ext>
              </a:extLst>
            </p:cNvPr>
            <p:cNvSpPr/>
            <p:nvPr/>
          </p:nvSpPr>
          <p:spPr bwMode="auto">
            <a:xfrm>
              <a:off x="6432882" y="1285773"/>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5" name="Rectangle: Rounded Corners 254">
              <a:extLst>
                <a:ext uri="{FF2B5EF4-FFF2-40B4-BE49-F238E27FC236}">
                  <a16:creationId xmlns:a16="http://schemas.microsoft.com/office/drawing/2014/main" id="{1FB77477-BC4C-1F02-C4A1-F8AAA6668A62}"/>
                </a:ext>
              </a:extLst>
            </p:cNvPr>
            <p:cNvSpPr/>
            <p:nvPr/>
          </p:nvSpPr>
          <p:spPr bwMode="auto">
            <a:xfrm>
              <a:off x="6433207" y="148034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6" name="Rectangle: Rounded Corners 255">
              <a:extLst>
                <a:ext uri="{FF2B5EF4-FFF2-40B4-BE49-F238E27FC236}">
                  <a16:creationId xmlns:a16="http://schemas.microsoft.com/office/drawing/2014/main" id="{D452553F-9F6D-CBE0-4583-C5EFDFCE63A5}"/>
                </a:ext>
              </a:extLst>
            </p:cNvPr>
            <p:cNvSpPr/>
            <p:nvPr/>
          </p:nvSpPr>
          <p:spPr bwMode="auto">
            <a:xfrm>
              <a:off x="6431450" y="167453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7" name="Rectangle: Rounded Corners 256">
              <a:extLst>
                <a:ext uri="{FF2B5EF4-FFF2-40B4-BE49-F238E27FC236}">
                  <a16:creationId xmlns:a16="http://schemas.microsoft.com/office/drawing/2014/main" id="{FE404168-AA02-878B-D830-EF60B988E53A}"/>
                </a:ext>
              </a:extLst>
            </p:cNvPr>
            <p:cNvSpPr/>
            <p:nvPr/>
          </p:nvSpPr>
          <p:spPr bwMode="auto">
            <a:xfrm>
              <a:off x="6431449" y="186424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8" name="Rectangle: Rounded Corners 257">
              <a:extLst>
                <a:ext uri="{FF2B5EF4-FFF2-40B4-BE49-F238E27FC236}">
                  <a16:creationId xmlns:a16="http://schemas.microsoft.com/office/drawing/2014/main" id="{8C085D91-AA93-183D-560D-A31A9D7BA908}"/>
                </a:ext>
              </a:extLst>
            </p:cNvPr>
            <p:cNvSpPr/>
            <p:nvPr/>
          </p:nvSpPr>
          <p:spPr bwMode="auto">
            <a:xfrm>
              <a:off x="6750650" y="911310"/>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59" name="Rectangle: Rounded Corners 258">
              <a:extLst>
                <a:ext uri="{FF2B5EF4-FFF2-40B4-BE49-F238E27FC236}">
                  <a16:creationId xmlns:a16="http://schemas.microsoft.com/office/drawing/2014/main" id="{2F0E5C8E-E282-0B31-DACC-8C0E5B5E65B2}"/>
                </a:ext>
              </a:extLst>
            </p:cNvPr>
            <p:cNvSpPr/>
            <p:nvPr/>
          </p:nvSpPr>
          <p:spPr bwMode="auto">
            <a:xfrm>
              <a:off x="6750649" y="1316344"/>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0" name="Rectangle: Rounded Corners 259">
              <a:extLst>
                <a:ext uri="{FF2B5EF4-FFF2-40B4-BE49-F238E27FC236}">
                  <a16:creationId xmlns:a16="http://schemas.microsoft.com/office/drawing/2014/main" id="{4F73B951-B6A5-8E29-FBA8-760D39510AD1}"/>
                </a:ext>
              </a:extLst>
            </p:cNvPr>
            <p:cNvSpPr/>
            <p:nvPr/>
          </p:nvSpPr>
          <p:spPr bwMode="auto">
            <a:xfrm>
              <a:off x="6750649" y="1721378"/>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1" name="Rectangle: Rounded Corners 260">
              <a:extLst>
                <a:ext uri="{FF2B5EF4-FFF2-40B4-BE49-F238E27FC236}">
                  <a16:creationId xmlns:a16="http://schemas.microsoft.com/office/drawing/2014/main" id="{8DF13221-6F1E-E623-EAB1-49452C8C7ECC}"/>
                </a:ext>
              </a:extLst>
            </p:cNvPr>
            <p:cNvSpPr/>
            <p:nvPr/>
          </p:nvSpPr>
          <p:spPr bwMode="auto">
            <a:xfrm>
              <a:off x="7089795" y="1093716"/>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2" name="Rectangle: Rounded Corners 261">
              <a:extLst>
                <a:ext uri="{FF2B5EF4-FFF2-40B4-BE49-F238E27FC236}">
                  <a16:creationId xmlns:a16="http://schemas.microsoft.com/office/drawing/2014/main" id="{2F1D0A2D-37D2-893B-B2A4-30B3A7B60280}"/>
                </a:ext>
              </a:extLst>
            </p:cNvPr>
            <p:cNvSpPr/>
            <p:nvPr/>
          </p:nvSpPr>
          <p:spPr bwMode="auto">
            <a:xfrm>
              <a:off x="7089795" y="1498871"/>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3" name="Rectangle: Rounded Corners 262">
              <a:extLst>
                <a:ext uri="{FF2B5EF4-FFF2-40B4-BE49-F238E27FC236}">
                  <a16:creationId xmlns:a16="http://schemas.microsoft.com/office/drawing/2014/main" id="{8820DE98-FDD8-41C6-CD1E-80DC28073276}"/>
                </a:ext>
              </a:extLst>
            </p:cNvPr>
            <p:cNvSpPr/>
            <p:nvPr/>
          </p:nvSpPr>
          <p:spPr bwMode="auto">
            <a:xfrm>
              <a:off x="7423645" y="91515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4" name="Rectangle: Rounded Corners 263">
              <a:extLst>
                <a:ext uri="{FF2B5EF4-FFF2-40B4-BE49-F238E27FC236}">
                  <a16:creationId xmlns:a16="http://schemas.microsoft.com/office/drawing/2014/main" id="{A762F104-4BF2-9DF4-71F0-5093809D0CC0}"/>
                </a:ext>
              </a:extLst>
            </p:cNvPr>
            <p:cNvSpPr/>
            <p:nvPr/>
          </p:nvSpPr>
          <p:spPr bwMode="auto">
            <a:xfrm>
              <a:off x="7423644" y="110652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5" name="Rectangle: Rounded Corners 264">
              <a:extLst>
                <a:ext uri="{FF2B5EF4-FFF2-40B4-BE49-F238E27FC236}">
                  <a16:creationId xmlns:a16="http://schemas.microsoft.com/office/drawing/2014/main" id="{D0B5741A-56D2-5190-FA51-A1FF8A567F93}"/>
                </a:ext>
              </a:extLst>
            </p:cNvPr>
            <p:cNvSpPr/>
            <p:nvPr/>
          </p:nvSpPr>
          <p:spPr bwMode="auto">
            <a:xfrm>
              <a:off x="7423644" y="1296876"/>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6" name="Rectangle: Rounded Corners 265">
              <a:extLst>
                <a:ext uri="{FF2B5EF4-FFF2-40B4-BE49-F238E27FC236}">
                  <a16:creationId xmlns:a16="http://schemas.microsoft.com/office/drawing/2014/main" id="{C3942CEA-B7BE-173A-89EB-A10B6DC81463}"/>
                </a:ext>
              </a:extLst>
            </p:cNvPr>
            <p:cNvSpPr/>
            <p:nvPr/>
          </p:nvSpPr>
          <p:spPr bwMode="auto">
            <a:xfrm>
              <a:off x="7423969" y="1491451"/>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7" name="Rectangle: Rounded Corners 266">
              <a:extLst>
                <a:ext uri="{FF2B5EF4-FFF2-40B4-BE49-F238E27FC236}">
                  <a16:creationId xmlns:a16="http://schemas.microsoft.com/office/drawing/2014/main" id="{6317424E-EAA1-1C4A-6EF0-EEE7EB663C9B}"/>
                </a:ext>
              </a:extLst>
            </p:cNvPr>
            <p:cNvSpPr/>
            <p:nvPr/>
          </p:nvSpPr>
          <p:spPr bwMode="auto">
            <a:xfrm>
              <a:off x="7422212" y="1685641"/>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8" name="Rectangle: Rounded Corners 267">
              <a:extLst>
                <a:ext uri="{FF2B5EF4-FFF2-40B4-BE49-F238E27FC236}">
                  <a16:creationId xmlns:a16="http://schemas.microsoft.com/office/drawing/2014/main" id="{7E579C67-3668-F665-A076-02403F09C110}"/>
                </a:ext>
              </a:extLst>
            </p:cNvPr>
            <p:cNvSpPr/>
            <p:nvPr/>
          </p:nvSpPr>
          <p:spPr bwMode="auto">
            <a:xfrm>
              <a:off x="7422211" y="1875351"/>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69" name="Rectangle: Rounded Corners 268">
              <a:extLst>
                <a:ext uri="{FF2B5EF4-FFF2-40B4-BE49-F238E27FC236}">
                  <a16:creationId xmlns:a16="http://schemas.microsoft.com/office/drawing/2014/main" id="{F7BFEE54-91CF-5CC3-544D-8A722F61F37B}"/>
                </a:ext>
              </a:extLst>
            </p:cNvPr>
            <p:cNvSpPr/>
            <p:nvPr/>
          </p:nvSpPr>
          <p:spPr bwMode="auto">
            <a:xfrm>
              <a:off x="7774064" y="901292"/>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0" name="Rectangle: Rounded Corners 269">
              <a:extLst>
                <a:ext uri="{FF2B5EF4-FFF2-40B4-BE49-F238E27FC236}">
                  <a16:creationId xmlns:a16="http://schemas.microsoft.com/office/drawing/2014/main" id="{12BDE49C-C052-F88D-CCD2-120280D8BC37}"/>
                </a:ext>
              </a:extLst>
            </p:cNvPr>
            <p:cNvSpPr/>
            <p:nvPr/>
          </p:nvSpPr>
          <p:spPr bwMode="auto">
            <a:xfrm>
              <a:off x="7774063" y="1306326"/>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1" name="Rectangle: Rounded Corners 270">
              <a:extLst>
                <a:ext uri="{FF2B5EF4-FFF2-40B4-BE49-F238E27FC236}">
                  <a16:creationId xmlns:a16="http://schemas.microsoft.com/office/drawing/2014/main" id="{46317813-00FC-FE24-D704-E2D89390C444}"/>
                </a:ext>
              </a:extLst>
            </p:cNvPr>
            <p:cNvSpPr/>
            <p:nvPr/>
          </p:nvSpPr>
          <p:spPr bwMode="auto">
            <a:xfrm>
              <a:off x="7774063" y="1711360"/>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2" name="Rectangle: Rounded Corners 271">
              <a:extLst>
                <a:ext uri="{FF2B5EF4-FFF2-40B4-BE49-F238E27FC236}">
                  <a16:creationId xmlns:a16="http://schemas.microsoft.com/office/drawing/2014/main" id="{92E002EB-F8CC-17AD-30A4-37FCFB5A661C}"/>
                </a:ext>
              </a:extLst>
            </p:cNvPr>
            <p:cNvSpPr/>
            <p:nvPr/>
          </p:nvSpPr>
          <p:spPr bwMode="auto">
            <a:xfrm>
              <a:off x="8113209" y="1083698"/>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3" name="Rectangle: Rounded Corners 272">
              <a:extLst>
                <a:ext uri="{FF2B5EF4-FFF2-40B4-BE49-F238E27FC236}">
                  <a16:creationId xmlns:a16="http://schemas.microsoft.com/office/drawing/2014/main" id="{790FAAFE-7ED2-C241-D6C4-E5BAA9EFC073}"/>
                </a:ext>
              </a:extLst>
            </p:cNvPr>
            <p:cNvSpPr/>
            <p:nvPr/>
          </p:nvSpPr>
          <p:spPr bwMode="auto">
            <a:xfrm>
              <a:off x="8113209" y="1488853"/>
              <a:ext cx="246367" cy="364813"/>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4" name="Rectangle: Rounded Corners 273">
              <a:extLst>
                <a:ext uri="{FF2B5EF4-FFF2-40B4-BE49-F238E27FC236}">
                  <a16:creationId xmlns:a16="http://schemas.microsoft.com/office/drawing/2014/main" id="{DFCCF009-333E-DFA1-50F7-76CF23D20556}"/>
                </a:ext>
              </a:extLst>
            </p:cNvPr>
            <p:cNvSpPr/>
            <p:nvPr/>
          </p:nvSpPr>
          <p:spPr bwMode="auto">
            <a:xfrm>
              <a:off x="8447059" y="905137"/>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5" name="Rectangle: Rounded Corners 274">
              <a:extLst>
                <a:ext uri="{FF2B5EF4-FFF2-40B4-BE49-F238E27FC236}">
                  <a16:creationId xmlns:a16="http://schemas.microsoft.com/office/drawing/2014/main" id="{11D7E55E-838C-8611-8AA0-01EA2E291AEB}"/>
                </a:ext>
              </a:extLst>
            </p:cNvPr>
            <p:cNvSpPr/>
            <p:nvPr/>
          </p:nvSpPr>
          <p:spPr bwMode="auto">
            <a:xfrm>
              <a:off x="8447058" y="1096507"/>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6" name="Rectangle: Rounded Corners 275">
              <a:extLst>
                <a:ext uri="{FF2B5EF4-FFF2-40B4-BE49-F238E27FC236}">
                  <a16:creationId xmlns:a16="http://schemas.microsoft.com/office/drawing/2014/main" id="{438D067D-3B65-A6EF-2954-5DF8AE8C995F}"/>
                </a:ext>
              </a:extLst>
            </p:cNvPr>
            <p:cNvSpPr/>
            <p:nvPr/>
          </p:nvSpPr>
          <p:spPr bwMode="auto">
            <a:xfrm>
              <a:off x="8447058" y="1286858"/>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7" name="Rectangle: Rounded Corners 276">
              <a:extLst>
                <a:ext uri="{FF2B5EF4-FFF2-40B4-BE49-F238E27FC236}">
                  <a16:creationId xmlns:a16="http://schemas.microsoft.com/office/drawing/2014/main" id="{5974087F-404F-04A2-CEE0-8F3AE547D524}"/>
                </a:ext>
              </a:extLst>
            </p:cNvPr>
            <p:cNvSpPr/>
            <p:nvPr/>
          </p:nvSpPr>
          <p:spPr bwMode="auto">
            <a:xfrm>
              <a:off x="8447383" y="1481433"/>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8" name="Rectangle: Rounded Corners 277">
              <a:extLst>
                <a:ext uri="{FF2B5EF4-FFF2-40B4-BE49-F238E27FC236}">
                  <a16:creationId xmlns:a16="http://schemas.microsoft.com/office/drawing/2014/main" id="{43CD39D7-94FA-6562-AC7D-26E62FE52718}"/>
                </a:ext>
              </a:extLst>
            </p:cNvPr>
            <p:cNvSpPr/>
            <p:nvPr/>
          </p:nvSpPr>
          <p:spPr bwMode="auto">
            <a:xfrm>
              <a:off x="8445626" y="1675623"/>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79" name="Rectangle: Rounded Corners 278">
              <a:extLst>
                <a:ext uri="{FF2B5EF4-FFF2-40B4-BE49-F238E27FC236}">
                  <a16:creationId xmlns:a16="http://schemas.microsoft.com/office/drawing/2014/main" id="{0D355DC8-81C4-738E-509D-6F5137CFC876}"/>
                </a:ext>
              </a:extLst>
            </p:cNvPr>
            <p:cNvSpPr/>
            <p:nvPr/>
          </p:nvSpPr>
          <p:spPr bwMode="auto">
            <a:xfrm>
              <a:off x="8445625" y="1865333"/>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9" name="Rectangle: Rounded Corners 198">
              <a:extLst>
                <a:ext uri="{FF2B5EF4-FFF2-40B4-BE49-F238E27FC236}">
                  <a16:creationId xmlns:a16="http://schemas.microsoft.com/office/drawing/2014/main" id="{7924C4BB-1254-F138-E8A1-B2AB106793A1}"/>
                </a:ext>
              </a:extLst>
            </p:cNvPr>
            <p:cNvSpPr/>
            <p:nvPr/>
          </p:nvSpPr>
          <p:spPr bwMode="auto">
            <a:xfrm>
              <a:off x="4412920" y="906234"/>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0" name="Rectangle: Rounded Corners 199">
              <a:extLst>
                <a:ext uri="{FF2B5EF4-FFF2-40B4-BE49-F238E27FC236}">
                  <a16:creationId xmlns:a16="http://schemas.microsoft.com/office/drawing/2014/main" id="{24DDAF4E-12A9-2152-3E9C-E42A81D4DD06}"/>
                </a:ext>
              </a:extLst>
            </p:cNvPr>
            <p:cNvSpPr/>
            <p:nvPr/>
          </p:nvSpPr>
          <p:spPr bwMode="auto">
            <a:xfrm>
              <a:off x="4412919" y="1097604"/>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1" name="Rectangle: Rounded Corners 200">
              <a:extLst>
                <a:ext uri="{FF2B5EF4-FFF2-40B4-BE49-F238E27FC236}">
                  <a16:creationId xmlns:a16="http://schemas.microsoft.com/office/drawing/2014/main" id="{EAF8E954-0B02-8F14-6C17-9D6687B0370F}"/>
                </a:ext>
              </a:extLst>
            </p:cNvPr>
            <p:cNvSpPr/>
            <p:nvPr/>
          </p:nvSpPr>
          <p:spPr bwMode="auto">
            <a:xfrm>
              <a:off x="4412919" y="1287955"/>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2" name="Rectangle: Rounded Corners 201">
              <a:extLst>
                <a:ext uri="{FF2B5EF4-FFF2-40B4-BE49-F238E27FC236}">
                  <a16:creationId xmlns:a16="http://schemas.microsoft.com/office/drawing/2014/main" id="{25246820-AD7D-5797-9733-FAD36E3C32B1}"/>
                </a:ext>
              </a:extLst>
            </p:cNvPr>
            <p:cNvSpPr/>
            <p:nvPr/>
          </p:nvSpPr>
          <p:spPr bwMode="auto">
            <a:xfrm>
              <a:off x="4413244" y="1482530"/>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3" name="Rectangle: Rounded Corners 202">
              <a:extLst>
                <a:ext uri="{FF2B5EF4-FFF2-40B4-BE49-F238E27FC236}">
                  <a16:creationId xmlns:a16="http://schemas.microsoft.com/office/drawing/2014/main" id="{D1313157-1319-DA77-6110-3F9BA32C94AE}"/>
                </a:ext>
              </a:extLst>
            </p:cNvPr>
            <p:cNvSpPr/>
            <p:nvPr/>
          </p:nvSpPr>
          <p:spPr bwMode="auto">
            <a:xfrm>
              <a:off x="4411487" y="1676720"/>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4" name="Rectangle: Rounded Corners 203">
              <a:extLst>
                <a:ext uri="{FF2B5EF4-FFF2-40B4-BE49-F238E27FC236}">
                  <a16:creationId xmlns:a16="http://schemas.microsoft.com/office/drawing/2014/main" id="{35654732-2087-55B4-779F-54EFE72F5136}"/>
                </a:ext>
              </a:extLst>
            </p:cNvPr>
            <p:cNvSpPr/>
            <p:nvPr/>
          </p:nvSpPr>
          <p:spPr bwMode="auto">
            <a:xfrm>
              <a:off x="4411486" y="1866430"/>
              <a:ext cx="246367" cy="158520"/>
            </a:xfrm>
            <a:prstGeom prst="roundRect">
              <a:avLst/>
            </a:prstGeom>
            <a:solidFill>
              <a:schemeClr val="accent2">
                <a:lumMod val="40000"/>
                <a:lumOff val="60000"/>
              </a:schemeClr>
            </a:solidFill>
            <a:ln w="19050">
              <a:solidFill>
                <a:schemeClr val="accent2">
                  <a:lumMod val="40000"/>
                  <a:lumOff val="6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grpSp>
      <p:sp>
        <p:nvSpPr>
          <p:cNvPr id="281" name="Arc 280">
            <a:extLst>
              <a:ext uri="{FF2B5EF4-FFF2-40B4-BE49-F238E27FC236}">
                <a16:creationId xmlns:a16="http://schemas.microsoft.com/office/drawing/2014/main" id="{7B6AB05F-CC7A-0194-1662-07E036087CB5}"/>
              </a:ext>
            </a:extLst>
          </p:cNvPr>
          <p:cNvSpPr/>
          <p:nvPr/>
        </p:nvSpPr>
        <p:spPr bwMode="auto">
          <a:xfrm rot="21076210" flipH="1">
            <a:off x="548248" y="2417924"/>
            <a:ext cx="1421245" cy="2079814"/>
          </a:xfrm>
          <a:prstGeom prst="arc">
            <a:avLst>
              <a:gd name="adj1" fmla="val 17198654"/>
              <a:gd name="adj2" fmla="val 3557802"/>
            </a:avLst>
          </a:prstGeom>
          <a:ln w="12700">
            <a:solidFill>
              <a:schemeClr val="tx1"/>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grpSp>
        <p:nvGrpSpPr>
          <p:cNvPr id="282" name="Group 281">
            <a:extLst>
              <a:ext uri="{FF2B5EF4-FFF2-40B4-BE49-F238E27FC236}">
                <a16:creationId xmlns:a16="http://schemas.microsoft.com/office/drawing/2014/main" id="{B768BDEE-A665-55D7-A2CF-C72905B38670}"/>
              </a:ext>
            </a:extLst>
          </p:cNvPr>
          <p:cNvGrpSpPr/>
          <p:nvPr/>
        </p:nvGrpSpPr>
        <p:grpSpPr>
          <a:xfrm>
            <a:off x="183996" y="3193544"/>
            <a:ext cx="3085181" cy="461665"/>
            <a:chOff x="5428034" y="3554812"/>
            <a:chExt cx="2898843" cy="461665"/>
          </a:xfrm>
        </p:grpSpPr>
        <p:sp>
          <p:nvSpPr>
            <p:cNvPr id="283" name="Rounded Rectangle 217">
              <a:extLst>
                <a:ext uri="{FF2B5EF4-FFF2-40B4-BE49-F238E27FC236}">
                  <a16:creationId xmlns:a16="http://schemas.microsoft.com/office/drawing/2014/main" id="{6639E847-0727-A39F-F403-7380D047F026}"/>
                </a:ext>
              </a:extLst>
            </p:cNvPr>
            <p:cNvSpPr/>
            <p:nvPr/>
          </p:nvSpPr>
          <p:spPr bwMode="auto">
            <a:xfrm>
              <a:off x="5428034" y="3554812"/>
              <a:ext cx="2898843" cy="461665"/>
            </a:xfrm>
            <a:prstGeom prst="roundRect">
              <a:avLst>
                <a:gd name="adj" fmla="val 5499"/>
              </a:avLst>
            </a:prstGeom>
            <a:solidFill>
              <a:schemeClr val="bg1"/>
            </a:solid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84" name="TextBox 283">
              <a:extLst>
                <a:ext uri="{FF2B5EF4-FFF2-40B4-BE49-F238E27FC236}">
                  <a16:creationId xmlns:a16="http://schemas.microsoft.com/office/drawing/2014/main" id="{B319C957-7812-2AFC-151E-2D63CA63A84A}"/>
                </a:ext>
              </a:extLst>
            </p:cNvPr>
            <p:cNvSpPr txBox="1"/>
            <p:nvPr/>
          </p:nvSpPr>
          <p:spPr>
            <a:xfrm>
              <a:off x="5505855" y="3625446"/>
              <a:ext cx="2730230" cy="3551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algn="ctr" defTabSz="2438400">
                <a:spcBef>
                  <a:spcPts val="2900"/>
                </a:spcBef>
                <a:buSzPct val="100000"/>
              </a:pPr>
              <a:r>
                <a:rPr lang="en-US" kern="0" dirty="0">
                  <a:solidFill>
                    <a:srgbClr val="000000"/>
                  </a:solidFill>
                  <a:ea typeface="+mj-ea"/>
                  <a:cs typeface="+mj-cs"/>
                  <a:sym typeface="IBM Plex Sans Light"/>
                </a:rPr>
                <a:t>Replace single PF with MPF</a:t>
              </a:r>
              <a:endParaRPr lang="en-US" i="1" kern="0" baseline="-25000" dirty="0">
                <a:solidFill>
                  <a:srgbClr val="000000"/>
                </a:solidFill>
                <a:latin typeface="Cambria Math" panose="02040503050406030204" pitchFamily="18" charset="0"/>
                <a:ea typeface="Cambria Math" panose="02040503050406030204" pitchFamily="18" charset="0"/>
                <a:cs typeface="+mj-cs"/>
                <a:sym typeface="IBM Plex Sans Light"/>
              </a:endParaRPr>
            </a:p>
          </p:txBody>
        </p:sp>
      </p:grpSp>
      <p:cxnSp>
        <p:nvCxnSpPr>
          <p:cNvPr id="288" name="Straight Arrow Connector 287">
            <a:extLst>
              <a:ext uri="{FF2B5EF4-FFF2-40B4-BE49-F238E27FC236}">
                <a16:creationId xmlns:a16="http://schemas.microsoft.com/office/drawing/2014/main" id="{A5C83C46-5303-3F61-915E-66D6C0F4C839}"/>
              </a:ext>
            </a:extLst>
          </p:cNvPr>
          <p:cNvCxnSpPr>
            <a:cxnSpLocks/>
          </p:cNvCxnSpPr>
          <p:nvPr/>
        </p:nvCxnSpPr>
        <p:spPr bwMode="auto">
          <a:xfrm flipH="1">
            <a:off x="9743969" y="1517164"/>
            <a:ext cx="1" cy="1294262"/>
          </a:xfrm>
          <a:prstGeom prst="straightConnector1">
            <a:avLst/>
          </a:prstGeom>
          <a:ln w="12700">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54082287"/>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F0896E2-E907-B371-F563-2F46ACF04458}"/>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218A9314-88FA-A89A-2C71-BD36DE3AAB32}"/>
              </a:ext>
            </a:extLst>
          </p:cNvPr>
          <p:cNvSpPr>
            <a:spLocks noGrp="1"/>
          </p:cNvSpPr>
          <p:nvPr>
            <p:ph type="sldNum" sz="quarter" idx="4"/>
          </p:nvPr>
        </p:nvSpPr>
        <p:spPr/>
        <p:txBody>
          <a:bodyPr/>
          <a:lstStyle/>
          <a:p>
            <a:fld id="{86CB4B4D-7CA3-9044-876B-883B54F8677D}" type="slidenum">
              <a:rPr lang="en-US" smtClean="0"/>
              <a:pPr/>
              <a:t>32</a:t>
            </a:fld>
            <a:endParaRPr lang="en-US" dirty="0"/>
          </a:p>
        </p:txBody>
      </p:sp>
      <p:sp>
        <p:nvSpPr>
          <p:cNvPr id="5" name="Title 1">
            <a:extLst>
              <a:ext uri="{FF2B5EF4-FFF2-40B4-BE49-F238E27FC236}">
                <a16:creationId xmlns:a16="http://schemas.microsoft.com/office/drawing/2014/main" id="{3B008BE1-A9B9-3F6C-EDD1-7E2A9EBE75F4}"/>
              </a:ext>
            </a:extLst>
          </p:cNvPr>
          <p:cNvSpPr>
            <a:spLocks noGrp="1"/>
          </p:cNvSpPr>
          <p:nvPr>
            <p:ph type="title"/>
          </p:nvPr>
        </p:nvSpPr>
        <p:spPr>
          <a:xfrm>
            <a:off x="287999" y="288036"/>
            <a:ext cx="3163444" cy="2970585"/>
          </a:xfrm>
        </p:spPr>
        <p:txBody>
          <a:bodyPr lIns="0" tIns="0" rIns="0" bIns="0" anchor="t"/>
          <a:lstStyle/>
          <a:p>
            <a:pPr>
              <a:lnSpc>
                <a:spcPct val="100000"/>
              </a:lnSpc>
            </a:pPr>
            <a:r>
              <a:rPr lang="en-US" sz="3200" dirty="0">
                <a:latin typeface="IBM Plex Mono"/>
              </a:rPr>
              <a:t>Pseudocode:</a:t>
            </a:r>
            <a:r>
              <a:rPr lang="en-US" sz="3200" dirty="0">
                <a:latin typeface="IBM Plex Sans ExtLt"/>
              </a:rPr>
              <a:t> basic usage of MPF in a </a:t>
            </a:r>
            <a:r>
              <a:rPr lang="en-US" sz="3200" err="1">
                <a:latin typeface="IBM Plex Sans ExtLt"/>
              </a:rPr>
              <a:t>Qiskit</a:t>
            </a:r>
            <a:r>
              <a:rPr lang="en-US" sz="3200" dirty="0">
                <a:latin typeface="IBM Plex Sans ExtLt"/>
              </a:rPr>
              <a:t> pattern</a:t>
            </a:r>
            <a:endParaRPr lang="en-US" dirty="0"/>
          </a:p>
        </p:txBody>
      </p:sp>
      <p:pic>
        <p:nvPicPr>
          <p:cNvPr id="2" name="Picture 1">
            <a:extLst>
              <a:ext uri="{FF2B5EF4-FFF2-40B4-BE49-F238E27FC236}">
                <a16:creationId xmlns:a16="http://schemas.microsoft.com/office/drawing/2014/main" id="{C8B0E4E1-08A2-2133-A94B-350ACD616AB1}"/>
              </a:ext>
            </a:extLst>
          </p:cNvPr>
          <p:cNvPicPr>
            <a:picLocks noChangeAspect="1"/>
          </p:cNvPicPr>
          <p:nvPr/>
        </p:nvPicPr>
        <p:blipFill>
          <a:blip r:embed="rId2"/>
          <a:stretch>
            <a:fillRect/>
          </a:stretch>
        </p:blipFill>
        <p:spPr>
          <a:xfrm>
            <a:off x="3451443" y="-744611"/>
            <a:ext cx="8010244" cy="7698561"/>
          </a:xfrm>
          <a:prstGeom prst="rect">
            <a:avLst/>
          </a:prstGeom>
        </p:spPr>
      </p:pic>
    </p:spTree>
    <p:extLst>
      <p:ext uri="{BB962C8B-B14F-4D97-AF65-F5344CB8AC3E}">
        <p14:creationId xmlns:p14="http://schemas.microsoft.com/office/powerpoint/2010/main" val="1080226675"/>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7976168" cy="2194224"/>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3" name="Footer Placeholder 2">
            <a:extLst>
              <a:ext uri="{FF2B5EF4-FFF2-40B4-BE49-F238E27FC236}">
                <a16:creationId xmlns:a16="http://schemas.microsoft.com/office/drawing/2014/main" id="{0B25A172-5EE6-87BF-842B-B618D6F1ED4E}"/>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33</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5002201" y="602360"/>
            <a:ext cx="6878532" cy="369331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r>
              <a:rPr kumimoji="0" lang="en-US" sz="4800" b="0" i="0" u="none" strike="noStrike" kern="0" cap="none" spc="0" normalizeH="0" baseline="0" noProof="0" dirty="0">
                <a:ln>
                  <a:noFill/>
                </a:ln>
                <a:solidFill>
                  <a:srgbClr val="000000"/>
                </a:solidFill>
                <a:effectLst/>
                <a:uLnTx/>
                <a:uFillTx/>
                <a:latin typeface="IBM Plex Sans"/>
                <a:ea typeface="+mj-ea"/>
                <a:cs typeface="+mj-cs"/>
                <a:sym typeface="IBM Plex Sans Light"/>
              </a:rPr>
              <a:t>Qiskit addon for operator back-propagation</a:t>
            </a:r>
          </a:p>
          <a:p>
            <a:endParaRPr lang="en-US" sz="5400" kern="0" dirty="0">
              <a:solidFill>
                <a:srgbClr val="000000"/>
              </a:solidFill>
              <a:latin typeface="IBM Plex Sans" panose="020B0503050203000203" pitchFamily="34" charset="0"/>
              <a:ea typeface="+mj-ea"/>
              <a:cs typeface="+mj-cs"/>
              <a:sym typeface="IBM Plex Sans Light"/>
            </a:endParaRPr>
          </a:p>
          <a:p>
            <a:r>
              <a:rPr lang="en-US" sz="3600" kern="0" dirty="0">
                <a:solidFill>
                  <a:schemeClr val="accent1"/>
                </a:solidFill>
                <a:latin typeface="IBM Plex Mono" panose="020B0509050203000203" pitchFamily="49" charset="77"/>
                <a:ea typeface="+mj-ea"/>
                <a:cs typeface="+mj-cs"/>
                <a:sym typeface="IBM Plex Sans Light"/>
              </a:rPr>
              <a:t>Qiskit/qiskit-addon-obp</a:t>
            </a:r>
            <a:endParaRPr lang="en-US" sz="3600" dirty="0">
              <a:solidFill>
                <a:schemeClr val="accent1"/>
              </a:solidFill>
              <a:latin typeface="IBM Plex Mono" panose="020B0509050203000203" pitchFamily="49" charset="77"/>
            </a:endParaRP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2285321"/>
            <a:ext cx="4334930" cy="2287357"/>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Rectangle 4">
            <a:extLst>
              <a:ext uri="{FF2B5EF4-FFF2-40B4-BE49-F238E27FC236}">
                <a16:creationId xmlns:a16="http://schemas.microsoft.com/office/drawing/2014/main" id="{DE013394-3FCA-FB9F-3CC9-0575F6AAE8D0}"/>
              </a:ext>
            </a:extLst>
          </p:cNvPr>
          <p:cNvSpPr/>
          <p:nvPr/>
        </p:nvSpPr>
        <p:spPr bwMode="auto">
          <a:xfrm>
            <a:off x="220135" y="457200"/>
            <a:ext cx="3572930" cy="982133"/>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pic>
        <p:nvPicPr>
          <p:cNvPr id="12" name="Picture Placeholder 5">
            <a:extLst>
              <a:ext uri="{FF2B5EF4-FFF2-40B4-BE49-F238E27FC236}">
                <a16:creationId xmlns:a16="http://schemas.microsoft.com/office/drawing/2014/main" id="{BFB818DE-B39D-DDF0-DABC-6D63319D3AAB}"/>
              </a:ext>
            </a:extLst>
          </p:cNvPr>
          <p:cNvPicPr>
            <a:picLocks noChangeAspect="1"/>
          </p:cNvPicPr>
          <p:nvPr/>
        </p:nvPicPr>
        <p:blipFill>
          <a:blip r:embed="rId2"/>
          <a:srcRect l="5924" r="5924"/>
          <a:stretch/>
        </p:blipFill>
        <p:spPr>
          <a:xfrm>
            <a:off x="1414781" y="4600766"/>
            <a:ext cx="1503575" cy="1708726"/>
          </a:xfrm>
          <a:prstGeom prst="rect">
            <a:avLst/>
          </a:prstGeom>
        </p:spPr>
      </p:pic>
      <p:pic>
        <p:nvPicPr>
          <p:cNvPr id="16" name="Picture 15" descr="Profile photo for Max Rossmannek">
            <a:extLst>
              <a:ext uri="{FF2B5EF4-FFF2-40B4-BE49-F238E27FC236}">
                <a16:creationId xmlns:a16="http://schemas.microsoft.com/office/drawing/2014/main" id="{8AC39132-1B0E-250A-C93A-0D916A5E7787}"/>
              </a:ext>
            </a:extLst>
          </p:cNvPr>
          <p:cNvPicPr>
            <a:picLocks noChangeAspect="1"/>
          </p:cNvPicPr>
          <p:nvPr/>
        </p:nvPicPr>
        <p:blipFill>
          <a:blip r:embed="rId3"/>
          <a:srcRect l="1385" t="8217" r="12391" b="5128"/>
          <a:stretch/>
        </p:blipFill>
        <p:spPr>
          <a:xfrm>
            <a:off x="7489343" y="4501551"/>
            <a:ext cx="1453870" cy="1447386"/>
          </a:xfrm>
          <a:prstGeom prst="rect">
            <a:avLst/>
          </a:prstGeom>
        </p:spPr>
      </p:pic>
      <p:sp>
        <p:nvSpPr>
          <p:cNvPr id="18" name="TextBox 17">
            <a:extLst>
              <a:ext uri="{FF2B5EF4-FFF2-40B4-BE49-F238E27FC236}">
                <a16:creationId xmlns:a16="http://schemas.microsoft.com/office/drawing/2014/main" id="{EB79B385-9DD5-F913-2EF6-6D72F5327E06}"/>
              </a:ext>
            </a:extLst>
          </p:cNvPr>
          <p:cNvSpPr txBox="1"/>
          <p:nvPr/>
        </p:nvSpPr>
        <p:spPr>
          <a:xfrm>
            <a:off x="7203887" y="6036614"/>
            <a:ext cx="2019539"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Max Rossmannek</a:t>
            </a:r>
            <a:endParaRPr lang="en-US" dirty="0">
              <a:ea typeface="+mj-ea"/>
              <a:cs typeface="+mj-cs"/>
            </a:endParaRPr>
          </a:p>
        </p:txBody>
      </p:sp>
      <p:pic>
        <p:nvPicPr>
          <p:cNvPr id="19" name="Picture 18" descr="Profile photo for Minh Tran">
            <a:extLst>
              <a:ext uri="{FF2B5EF4-FFF2-40B4-BE49-F238E27FC236}">
                <a16:creationId xmlns:a16="http://schemas.microsoft.com/office/drawing/2014/main" id="{49006698-2037-8D4F-9D3E-1F287C271CE6}"/>
              </a:ext>
            </a:extLst>
          </p:cNvPr>
          <p:cNvPicPr>
            <a:picLocks noChangeAspect="1"/>
          </p:cNvPicPr>
          <p:nvPr/>
        </p:nvPicPr>
        <p:blipFill>
          <a:blip r:embed="rId4"/>
          <a:srcRect l="12468" t="18000" r="8906" b="1750"/>
          <a:stretch/>
        </p:blipFill>
        <p:spPr>
          <a:xfrm>
            <a:off x="5090002" y="4498821"/>
            <a:ext cx="1422660" cy="1448337"/>
          </a:xfrm>
          <a:prstGeom prst="rect">
            <a:avLst/>
          </a:prstGeom>
        </p:spPr>
      </p:pic>
      <p:sp>
        <p:nvSpPr>
          <p:cNvPr id="20" name="TextBox 19">
            <a:extLst>
              <a:ext uri="{FF2B5EF4-FFF2-40B4-BE49-F238E27FC236}">
                <a16:creationId xmlns:a16="http://schemas.microsoft.com/office/drawing/2014/main" id="{7F01EC13-C3CB-194D-5F00-7F3FEFD6DB68}"/>
              </a:ext>
            </a:extLst>
          </p:cNvPr>
          <p:cNvSpPr txBox="1"/>
          <p:nvPr/>
        </p:nvSpPr>
        <p:spPr>
          <a:xfrm>
            <a:off x="4793283" y="6036613"/>
            <a:ext cx="2014747"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Minh Tran</a:t>
            </a:r>
            <a:endParaRPr lang="en-US" dirty="0">
              <a:ea typeface="+mj-ea"/>
              <a:cs typeface="+mj-cs"/>
            </a:endParaRPr>
          </a:p>
        </p:txBody>
      </p:sp>
      <p:sp>
        <p:nvSpPr>
          <p:cNvPr id="23" name="TextBox 22">
            <a:extLst>
              <a:ext uri="{FF2B5EF4-FFF2-40B4-BE49-F238E27FC236}">
                <a16:creationId xmlns:a16="http://schemas.microsoft.com/office/drawing/2014/main" id="{E1D5F97D-6B37-6FBD-7421-5A4A3329A6F0}"/>
              </a:ext>
            </a:extLst>
          </p:cNvPr>
          <p:cNvSpPr txBox="1"/>
          <p:nvPr/>
        </p:nvSpPr>
        <p:spPr>
          <a:xfrm>
            <a:off x="9451548" y="6036614"/>
            <a:ext cx="2378973"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Caleb Johnson</a:t>
            </a:r>
            <a:endParaRPr lang="en-US" dirty="0">
              <a:ea typeface="+mj-ea"/>
              <a:cs typeface="+mj-cs"/>
            </a:endParaRPr>
          </a:p>
        </p:txBody>
      </p:sp>
      <p:pic>
        <p:nvPicPr>
          <p:cNvPr id="24" name="Picture 23">
            <a:extLst>
              <a:ext uri="{FF2B5EF4-FFF2-40B4-BE49-F238E27FC236}">
                <a16:creationId xmlns:a16="http://schemas.microsoft.com/office/drawing/2014/main" id="{7182FF9D-380E-42BF-88B7-C86ECDC8D772}"/>
              </a:ext>
            </a:extLst>
          </p:cNvPr>
          <p:cNvPicPr>
            <a:picLocks noChangeAspect="1"/>
          </p:cNvPicPr>
          <p:nvPr/>
        </p:nvPicPr>
        <p:blipFill>
          <a:blip r:embed="rId5"/>
          <a:stretch>
            <a:fillRect/>
          </a:stretch>
        </p:blipFill>
        <p:spPr>
          <a:xfrm>
            <a:off x="9927149" y="4493758"/>
            <a:ext cx="1428153" cy="1452114"/>
          </a:xfrm>
          <a:prstGeom prst="rect">
            <a:avLst/>
          </a:prstGeom>
        </p:spPr>
      </p:pic>
    </p:spTree>
    <p:extLst>
      <p:ext uri="{BB962C8B-B14F-4D97-AF65-F5344CB8AC3E}">
        <p14:creationId xmlns:p14="http://schemas.microsoft.com/office/powerpoint/2010/main" val="3335713558"/>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FAE10-1BF4-3EFA-7D59-04D44DC45624}"/>
              </a:ext>
            </a:extLst>
          </p:cNvPr>
          <p:cNvSpPr>
            <a:spLocks noGrp="1"/>
          </p:cNvSpPr>
          <p:nvPr>
            <p:ph type="title"/>
          </p:nvPr>
        </p:nvSpPr>
        <p:spPr>
          <a:xfrm>
            <a:off x="287998" y="288036"/>
            <a:ext cx="5914681" cy="953294"/>
          </a:xfrm>
        </p:spPr>
        <p:txBody>
          <a:bodyPr/>
          <a:lstStyle/>
          <a:p>
            <a:r>
              <a:rPr lang="en-US" sz="3200" dirty="0"/>
              <a:t>Operator backpropagation (OBP)</a:t>
            </a:r>
          </a:p>
        </p:txBody>
      </p:sp>
      <p:sp>
        <p:nvSpPr>
          <p:cNvPr id="3" name="Text Placeholder 2">
            <a:extLst>
              <a:ext uri="{FF2B5EF4-FFF2-40B4-BE49-F238E27FC236}">
                <a16:creationId xmlns:a16="http://schemas.microsoft.com/office/drawing/2014/main" id="{2DFA6AB6-DCCD-B03D-7BD4-F61F9A119198}"/>
              </a:ext>
            </a:extLst>
          </p:cNvPr>
          <p:cNvSpPr>
            <a:spLocks noGrp="1"/>
          </p:cNvSpPr>
          <p:nvPr>
            <p:ph type="body" sz="quarter" idx="11"/>
          </p:nvPr>
        </p:nvSpPr>
        <p:spPr>
          <a:xfrm>
            <a:off x="287999" y="1220586"/>
            <a:ext cx="5274601" cy="4279232"/>
          </a:xfrm>
        </p:spPr>
        <p:txBody>
          <a:bodyPr lIns="0" tIns="0" rIns="0" bIns="0" anchor="t"/>
          <a:lstStyle/>
          <a:p>
            <a:r>
              <a:rPr lang="en-US" i="1" dirty="0">
                <a:ea typeface="+mj-lt"/>
                <a:cs typeface="+mj-lt"/>
              </a:rPr>
              <a:t>Experimental errors limit the depth of quantum circuits that can be executed on near-term devices. </a:t>
            </a:r>
            <a:endParaRPr lang="en-US" dirty="0">
              <a:ea typeface="+mj-lt"/>
              <a:cs typeface="+mj-lt"/>
            </a:endParaRPr>
          </a:p>
          <a:p>
            <a:endParaRPr lang="en-US" i="1" dirty="0">
              <a:ea typeface="+mj-lt"/>
              <a:cs typeface="+mj-lt"/>
            </a:endParaRPr>
          </a:p>
          <a:p>
            <a:r>
              <a:rPr lang="en-US" i="1" dirty="0">
                <a:ea typeface="+mj-lt"/>
                <a:cs typeface="+mj-lt"/>
              </a:rPr>
              <a:t>OBP reduces </a:t>
            </a:r>
            <a:r>
              <a:rPr lang="en-US" i="1" dirty="0">
                <a:effectLst/>
                <a:ea typeface="+mj-lt"/>
                <a:cs typeface="+mj-lt"/>
              </a:rPr>
              <a:t>circuit depth </a:t>
            </a:r>
            <a:r>
              <a:rPr lang="en-US" i="1" dirty="0">
                <a:ea typeface="+mj-lt"/>
                <a:cs typeface="+mj-lt"/>
              </a:rPr>
              <a:t>by trimming operations from its end at the cost </a:t>
            </a:r>
            <a:r>
              <a:rPr lang="en-US" i="1" dirty="0">
                <a:effectLst/>
                <a:ea typeface="+mj-lt"/>
                <a:cs typeface="+mj-lt"/>
              </a:rPr>
              <a:t>of </a:t>
            </a:r>
            <a:r>
              <a:rPr lang="en-US" i="1" dirty="0">
                <a:ea typeface="+mj-lt"/>
                <a:cs typeface="+mj-lt"/>
              </a:rPr>
              <a:t>more operator measurements</a:t>
            </a:r>
            <a:r>
              <a:rPr lang="en-US" sz="1800" i="1" dirty="0">
                <a:effectLst/>
              </a:rPr>
              <a:t>. </a:t>
            </a:r>
            <a:endParaRPr lang="en-US" dirty="0"/>
          </a:p>
          <a:p>
            <a:endParaRPr lang="en-US" dirty="0"/>
          </a:p>
          <a:p>
            <a:r>
              <a:rPr lang="en-US" b="1" dirty="0"/>
              <a:t>Computational tradeoffs</a:t>
            </a:r>
            <a:r>
              <a:rPr lang="en-US" dirty="0"/>
              <a:t>: The number of quantum circuits grows exponentially with number of non-Clifford gates which are backpropagated</a:t>
            </a:r>
          </a:p>
          <a:p>
            <a:endParaRPr lang="en-US" dirty="0"/>
          </a:p>
          <a:p>
            <a:r>
              <a:rPr lang="en-US" b="1" dirty="0"/>
              <a:t>Problem domains</a:t>
            </a:r>
            <a:r>
              <a:rPr lang="en-US" dirty="0"/>
              <a:t>: Applicable to expectation value estimation. Is well-suited to Hamiltonian simulation.</a:t>
            </a:r>
          </a:p>
        </p:txBody>
      </p:sp>
      <p:sp>
        <p:nvSpPr>
          <p:cNvPr id="5" name="Footer Placeholder 4">
            <a:extLst>
              <a:ext uri="{FF2B5EF4-FFF2-40B4-BE49-F238E27FC236}">
                <a16:creationId xmlns:a16="http://schemas.microsoft.com/office/drawing/2014/main" id="{313E9633-D0FD-D5B5-C194-028DAFA16BF8}"/>
              </a:ext>
            </a:extLst>
          </p:cNvPr>
          <p:cNvSpPr>
            <a:spLocks noGrp="1"/>
          </p:cNvSpPr>
          <p:nvPr>
            <p:ph type="ftr" sz="quarter" idx="13"/>
          </p:nvPr>
        </p:nvSpPr>
        <p:spPr/>
        <p:txBody>
          <a:bodyPr/>
          <a:lstStyle/>
          <a:p>
            <a:r>
              <a:rPr lang="en-US"/>
              <a:t>IBM Quantum</a:t>
            </a:r>
            <a:endParaRPr lang="en-US" dirty="0"/>
          </a:p>
        </p:txBody>
      </p:sp>
      <p:sp>
        <p:nvSpPr>
          <p:cNvPr id="6" name="Slide Number Placeholder 5">
            <a:extLst>
              <a:ext uri="{FF2B5EF4-FFF2-40B4-BE49-F238E27FC236}">
                <a16:creationId xmlns:a16="http://schemas.microsoft.com/office/drawing/2014/main" id="{1C6AFF25-8D46-DCF0-A86C-449D7D00E49A}"/>
              </a:ext>
            </a:extLst>
          </p:cNvPr>
          <p:cNvSpPr>
            <a:spLocks noGrp="1"/>
          </p:cNvSpPr>
          <p:nvPr>
            <p:ph type="sldNum" sz="quarter" idx="4"/>
          </p:nvPr>
        </p:nvSpPr>
        <p:spPr/>
        <p:txBody>
          <a:bodyPr/>
          <a:lstStyle/>
          <a:p>
            <a:fld id="{86CB4B4D-7CA3-9044-876B-883B54F8677D}" type="slidenum">
              <a:rPr lang="en-US" smtClean="0"/>
              <a:pPr/>
              <a:t>34</a:t>
            </a:fld>
            <a:endParaRPr lang="en-US" dirty="0"/>
          </a:p>
        </p:txBody>
      </p:sp>
      <p:sp>
        <p:nvSpPr>
          <p:cNvPr id="32" name="TextBox 31">
            <a:extLst>
              <a:ext uri="{FF2B5EF4-FFF2-40B4-BE49-F238E27FC236}">
                <a16:creationId xmlns:a16="http://schemas.microsoft.com/office/drawing/2014/main" id="{2420BDB1-1322-2E81-8D55-03F1DE2853CB}"/>
              </a:ext>
            </a:extLst>
          </p:cNvPr>
          <p:cNvSpPr txBox="1"/>
          <p:nvPr/>
        </p:nvSpPr>
        <p:spPr>
          <a:xfrm>
            <a:off x="7006617" y="922605"/>
            <a:ext cx="1677458"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Map</a:t>
            </a:r>
          </a:p>
        </p:txBody>
      </p:sp>
      <p:sp>
        <p:nvSpPr>
          <p:cNvPr id="33" name="TextBox 32">
            <a:extLst>
              <a:ext uri="{FF2B5EF4-FFF2-40B4-BE49-F238E27FC236}">
                <a16:creationId xmlns:a16="http://schemas.microsoft.com/office/drawing/2014/main" id="{B99BB8D2-745B-A2CA-3688-66AFCBE99382}"/>
              </a:ext>
            </a:extLst>
          </p:cNvPr>
          <p:cNvSpPr txBox="1"/>
          <p:nvPr/>
        </p:nvSpPr>
        <p:spPr>
          <a:xfrm>
            <a:off x="7006617" y="2807164"/>
            <a:ext cx="1677458"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Optimize</a:t>
            </a:r>
          </a:p>
        </p:txBody>
      </p:sp>
      <p:sp>
        <p:nvSpPr>
          <p:cNvPr id="34" name="TextBox 33">
            <a:extLst>
              <a:ext uri="{FF2B5EF4-FFF2-40B4-BE49-F238E27FC236}">
                <a16:creationId xmlns:a16="http://schemas.microsoft.com/office/drawing/2014/main" id="{6979BB3F-1D69-DD0E-6E70-939830A4D8FA}"/>
              </a:ext>
            </a:extLst>
          </p:cNvPr>
          <p:cNvSpPr txBox="1"/>
          <p:nvPr/>
        </p:nvSpPr>
        <p:spPr>
          <a:xfrm>
            <a:off x="7006617" y="4562702"/>
            <a:ext cx="1677458"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Execute</a:t>
            </a:r>
          </a:p>
        </p:txBody>
      </p:sp>
      <p:sp>
        <p:nvSpPr>
          <p:cNvPr id="35" name="Rounded Rectangle 34">
            <a:extLst>
              <a:ext uri="{FF2B5EF4-FFF2-40B4-BE49-F238E27FC236}">
                <a16:creationId xmlns:a16="http://schemas.microsoft.com/office/drawing/2014/main" id="{DAF36BF3-2D30-0D20-FB60-54CA02DB2F18}"/>
              </a:ext>
            </a:extLst>
          </p:cNvPr>
          <p:cNvSpPr/>
          <p:nvPr/>
        </p:nvSpPr>
        <p:spPr bwMode="auto">
          <a:xfrm>
            <a:off x="8972708" y="718542"/>
            <a:ext cx="2286779" cy="645168"/>
          </a:xfrm>
          <a:prstGeom prst="roundRect">
            <a:avLst>
              <a:gd name="adj" fmla="val 33200"/>
            </a:avLst>
          </a:prstGeom>
          <a:solidFill>
            <a:schemeClr val="bg1">
              <a:lumMod val="9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6" name="TextBox 35">
            <a:extLst>
              <a:ext uri="{FF2B5EF4-FFF2-40B4-BE49-F238E27FC236}">
                <a16:creationId xmlns:a16="http://schemas.microsoft.com/office/drawing/2014/main" id="{32B2A453-6065-0165-198A-B988904391B1}"/>
              </a:ext>
            </a:extLst>
          </p:cNvPr>
          <p:cNvSpPr txBox="1"/>
          <p:nvPr/>
        </p:nvSpPr>
        <p:spPr>
          <a:xfrm>
            <a:off x="9081642" y="801075"/>
            <a:ext cx="1891398" cy="492443"/>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Create circuit, observable</a:t>
            </a:r>
            <a:endParaRPr lang="en-US" sz="2000" b="1" dirty="0">
              <a:solidFill>
                <a:srgbClr val="000000"/>
              </a:solidFill>
              <a:latin typeface="IBM Plex Sans Light"/>
            </a:endParaRPr>
          </a:p>
        </p:txBody>
      </p:sp>
      <p:sp>
        <p:nvSpPr>
          <p:cNvPr id="37" name="Rounded Rectangle 36">
            <a:extLst>
              <a:ext uri="{FF2B5EF4-FFF2-40B4-BE49-F238E27FC236}">
                <a16:creationId xmlns:a16="http://schemas.microsoft.com/office/drawing/2014/main" id="{233248F7-B19C-B71E-C18C-2ACBAAFD7659}"/>
              </a:ext>
            </a:extLst>
          </p:cNvPr>
          <p:cNvSpPr/>
          <p:nvPr/>
        </p:nvSpPr>
        <p:spPr bwMode="auto">
          <a:xfrm>
            <a:off x="8959534" y="2094273"/>
            <a:ext cx="2286779" cy="645168"/>
          </a:xfrm>
          <a:prstGeom prst="roundRect">
            <a:avLst>
              <a:gd name="adj" fmla="val 33200"/>
            </a:avLst>
          </a:prstGeom>
          <a:solidFill>
            <a:schemeClr val="accent2">
              <a:lumMod val="60000"/>
              <a:lumOff val="40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8" name="TextBox 37">
            <a:extLst>
              <a:ext uri="{FF2B5EF4-FFF2-40B4-BE49-F238E27FC236}">
                <a16:creationId xmlns:a16="http://schemas.microsoft.com/office/drawing/2014/main" id="{3BA90B05-BD30-CE25-81F9-DC9EEF760C33}"/>
              </a:ext>
            </a:extLst>
          </p:cNvPr>
          <p:cNvSpPr txBox="1"/>
          <p:nvPr/>
        </p:nvSpPr>
        <p:spPr>
          <a:xfrm>
            <a:off x="9066213" y="2309149"/>
            <a:ext cx="1891398" cy="24622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OBP</a:t>
            </a:r>
            <a:endParaRPr lang="en-US" sz="2000" b="1" dirty="0">
              <a:solidFill>
                <a:srgbClr val="000000"/>
              </a:solidFill>
              <a:latin typeface="IBM Plex Sans Light"/>
            </a:endParaRPr>
          </a:p>
        </p:txBody>
      </p:sp>
      <p:sp>
        <p:nvSpPr>
          <p:cNvPr id="39" name="Rounded Rectangle 38">
            <a:extLst>
              <a:ext uri="{FF2B5EF4-FFF2-40B4-BE49-F238E27FC236}">
                <a16:creationId xmlns:a16="http://schemas.microsoft.com/office/drawing/2014/main" id="{E9C4FA65-D7D7-9779-6C8B-12407D5F4AB3}"/>
              </a:ext>
            </a:extLst>
          </p:cNvPr>
          <p:cNvSpPr/>
          <p:nvPr/>
        </p:nvSpPr>
        <p:spPr bwMode="auto">
          <a:xfrm>
            <a:off x="8972708" y="4373795"/>
            <a:ext cx="2286779" cy="645168"/>
          </a:xfrm>
          <a:prstGeom prst="roundRect">
            <a:avLst>
              <a:gd name="adj" fmla="val 33200"/>
            </a:avLst>
          </a:prstGeom>
          <a:solidFill>
            <a:schemeClr val="bg1">
              <a:lumMod val="7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40" name="TextBox 39">
            <a:extLst>
              <a:ext uri="{FF2B5EF4-FFF2-40B4-BE49-F238E27FC236}">
                <a16:creationId xmlns:a16="http://schemas.microsoft.com/office/drawing/2014/main" id="{9A749F27-9880-1063-9CFE-EEA6E466C8F1}"/>
              </a:ext>
            </a:extLst>
          </p:cNvPr>
          <p:cNvSpPr txBox="1"/>
          <p:nvPr/>
        </p:nvSpPr>
        <p:spPr>
          <a:xfrm>
            <a:off x="9079387" y="4588671"/>
            <a:ext cx="1891398" cy="24622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Estimator Primitive</a:t>
            </a:r>
            <a:endParaRPr lang="en-US" sz="2000" b="1" dirty="0">
              <a:solidFill>
                <a:srgbClr val="000000"/>
              </a:solidFill>
              <a:latin typeface="IBM Plex Sans Light"/>
            </a:endParaRPr>
          </a:p>
        </p:txBody>
      </p:sp>
      <p:cxnSp>
        <p:nvCxnSpPr>
          <p:cNvPr id="41" name="Straight Arrow Connector 40">
            <a:extLst>
              <a:ext uri="{FF2B5EF4-FFF2-40B4-BE49-F238E27FC236}">
                <a16:creationId xmlns:a16="http://schemas.microsoft.com/office/drawing/2014/main" id="{BC8A635C-804D-05DB-8A60-4B40616FA73B}"/>
              </a:ext>
            </a:extLst>
          </p:cNvPr>
          <p:cNvCxnSpPr>
            <a:cxnSpLocks/>
          </p:cNvCxnSpPr>
          <p:nvPr/>
        </p:nvCxnSpPr>
        <p:spPr bwMode="auto">
          <a:xfrm>
            <a:off x="9323749" y="1459950"/>
            <a:ext cx="0" cy="309398"/>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id="{D53D05D0-189C-75D5-7818-58FD1548C526}"/>
              </a:ext>
            </a:extLst>
          </p:cNvPr>
          <p:cNvSpPr txBox="1"/>
          <p:nvPr/>
        </p:nvSpPr>
        <p:spPr>
          <a:xfrm>
            <a:off x="9438686" y="1435395"/>
            <a:ext cx="1732030"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circuit, observable</a:t>
            </a:r>
            <a:endParaRPr lang="en-US" sz="1600" dirty="0">
              <a:solidFill>
                <a:srgbClr val="000000"/>
              </a:solidFill>
              <a:latin typeface="IBM Plex Sans Light"/>
            </a:endParaRPr>
          </a:p>
        </p:txBody>
      </p:sp>
      <p:sp>
        <p:nvSpPr>
          <p:cNvPr id="43" name="TextBox 42">
            <a:extLst>
              <a:ext uri="{FF2B5EF4-FFF2-40B4-BE49-F238E27FC236}">
                <a16:creationId xmlns:a16="http://schemas.microsoft.com/office/drawing/2014/main" id="{97801E48-CADE-ACFE-6F3F-1C0045B31986}"/>
              </a:ext>
            </a:extLst>
          </p:cNvPr>
          <p:cNvSpPr txBox="1"/>
          <p:nvPr/>
        </p:nvSpPr>
        <p:spPr>
          <a:xfrm>
            <a:off x="9438686" y="2839291"/>
            <a:ext cx="2753314"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b="1" kern="0" dirty="0">
                <a:solidFill>
                  <a:schemeClr val="accent2"/>
                </a:solidFill>
                <a:latin typeface="IBM Plex Sans Light"/>
              </a:rPr>
              <a:t>shorter circuit, expanded observable</a:t>
            </a:r>
            <a:endParaRPr lang="en-US" sz="1600" b="1" dirty="0">
              <a:solidFill>
                <a:schemeClr val="accent2"/>
              </a:solidFill>
              <a:latin typeface="IBM Plex Sans Light"/>
            </a:endParaRPr>
          </a:p>
        </p:txBody>
      </p:sp>
      <p:cxnSp>
        <p:nvCxnSpPr>
          <p:cNvPr id="44" name="Straight Arrow Connector 43">
            <a:extLst>
              <a:ext uri="{FF2B5EF4-FFF2-40B4-BE49-F238E27FC236}">
                <a16:creationId xmlns:a16="http://schemas.microsoft.com/office/drawing/2014/main" id="{E80206D9-4443-F164-5304-076238A8528F}"/>
              </a:ext>
            </a:extLst>
          </p:cNvPr>
          <p:cNvCxnSpPr>
            <a:cxnSpLocks/>
          </p:cNvCxnSpPr>
          <p:nvPr/>
        </p:nvCxnSpPr>
        <p:spPr bwMode="auto">
          <a:xfrm>
            <a:off x="9323749" y="5108876"/>
            <a:ext cx="0" cy="23701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DF2ECEB8-094E-226D-A03E-5E9C6BF5799B}"/>
              </a:ext>
            </a:extLst>
          </p:cNvPr>
          <p:cNvSpPr txBox="1"/>
          <p:nvPr/>
        </p:nvSpPr>
        <p:spPr>
          <a:xfrm>
            <a:off x="9430671" y="5167697"/>
            <a:ext cx="2051789"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expectation value</a:t>
            </a:r>
            <a:endParaRPr lang="en-US" sz="1600" dirty="0">
              <a:solidFill>
                <a:srgbClr val="000000"/>
              </a:solidFill>
              <a:latin typeface="IBM Plex Sans Light"/>
            </a:endParaRPr>
          </a:p>
        </p:txBody>
      </p:sp>
      <p:cxnSp>
        <p:nvCxnSpPr>
          <p:cNvPr id="46" name="Straight Arrow Connector 45">
            <a:extLst>
              <a:ext uri="{FF2B5EF4-FFF2-40B4-BE49-F238E27FC236}">
                <a16:creationId xmlns:a16="http://schemas.microsoft.com/office/drawing/2014/main" id="{6C36822D-AF2C-D27E-9C35-12E199EF418B}"/>
              </a:ext>
            </a:extLst>
          </p:cNvPr>
          <p:cNvCxnSpPr>
            <a:cxnSpLocks/>
          </p:cNvCxnSpPr>
          <p:nvPr/>
        </p:nvCxnSpPr>
        <p:spPr bwMode="auto">
          <a:xfrm>
            <a:off x="9323749" y="391391"/>
            <a:ext cx="0" cy="21986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64E40997-F2B2-15A5-E0D4-499AAA339BE4}"/>
              </a:ext>
            </a:extLst>
          </p:cNvPr>
          <p:cNvSpPr txBox="1"/>
          <p:nvPr/>
        </p:nvSpPr>
        <p:spPr>
          <a:xfrm>
            <a:off x="9430672" y="305837"/>
            <a:ext cx="1732030"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domain inputs</a:t>
            </a:r>
            <a:endParaRPr lang="en-US" sz="1600" dirty="0">
              <a:solidFill>
                <a:srgbClr val="000000"/>
              </a:solidFill>
              <a:latin typeface="IBM Plex Sans Light"/>
            </a:endParaRPr>
          </a:p>
        </p:txBody>
      </p:sp>
      <p:cxnSp>
        <p:nvCxnSpPr>
          <p:cNvPr id="48" name="Straight Arrow Connector 47">
            <a:extLst>
              <a:ext uri="{FF2B5EF4-FFF2-40B4-BE49-F238E27FC236}">
                <a16:creationId xmlns:a16="http://schemas.microsoft.com/office/drawing/2014/main" id="{5A91E084-792D-65F0-66BB-8E058C5BA6A0}"/>
              </a:ext>
            </a:extLst>
          </p:cNvPr>
          <p:cNvCxnSpPr>
            <a:cxnSpLocks/>
          </p:cNvCxnSpPr>
          <p:nvPr/>
        </p:nvCxnSpPr>
        <p:spPr bwMode="auto">
          <a:xfrm>
            <a:off x="9323749" y="2805942"/>
            <a:ext cx="0" cy="261521"/>
          </a:xfrm>
          <a:prstGeom prst="straightConnector1">
            <a:avLst/>
          </a:prstGeom>
          <a:ln w="28575">
            <a:solidFill>
              <a:schemeClr val="accent2"/>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E5B985EB-B88C-978B-F983-F8FFE7EEC073}"/>
              </a:ext>
            </a:extLst>
          </p:cNvPr>
          <p:cNvCxnSpPr>
            <a:cxnSpLocks/>
          </p:cNvCxnSpPr>
          <p:nvPr/>
        </p:nvCxnSpPr>
        <p:spPr bwMode="auto">
          <a:xfrm>
            <a:off x="7242939" y="1889268"/>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DEBDF523-8E04-C5FE-5B3B-900C4132F195}"/>
              </a:ext>
            </a:extLst>
          </p:cNvPr>
          <p:cNvCxnSpPr>
            <a:cxnSpLocks/>
          </p:cNvCxnSpPr>
          <p:nvPr/>
        </p:nvCxnSpPr>
        <p:spPr bwMode="auto">
          <a:xfrm>
            <a:off x="7242939" y="4152389"/>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1" name="TextBox 50">
            <a:extLst>
              <a:ext uri="{FF2B5EF4-FFF2-40B4-BE49-F238E27FC236}">
                <a16:creationId xmlns:a16="http://schemas.microsoft.com/office/drawing/2014/main" id="{2810CF99-CA0F-2BC0-B739-7AAF8F5DC40C}"/>
              </a:ext>
            </a:extLst>
          </p:cNvPr>
          <p:cNvSpPr txBox="1"/>
          <p:nvPr/>
        </p:nvSpPr>
        <p:spPr>
          <a:xfrm>
            <a:off x="7006617" y="5908682"/>
            <a:ext cx="1677458"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Postprocess</a:t>
            </a:r>
          </a:p>
        </p:txBody>
      </p:sp>
      <p:sp>
        <p:nvSpPr>
          <p:cNvPr id="52" name="Rounded Rectangle 51">
            <a:extLst>
              <a:ext uri="{FF2B5EF4-FFF2-40B4-BE49-F238E27FC236}">
                <a16:creationId xmlns:a16="http://schemas.microsoft.com/office/drawing/2014/main" id="{DB7A97B2-5179-089D-00A0-F55405E3A3AB}"/>
              </a:ext>
            </a:extLst>
          </p:cNvPr>
          <p:cNvSpPr/>
          <p:nvPr/>
        </p:nvSpPr>
        <p:spPr bwMode="auto">
          <a:xfrm>
            <a:off x="8972708" y="5719775"/>
            <a:ext cx="2286779" cy="645168"/>
          </a:xfrm>
          <a:prstGeom prst="roundRect">
            <a:avLst>
              <a:gd name="adj" fmla="val 33200"/>
            </a:avLst>
          </a:prstGeom>
          <a:solidFill>
            <a:schemeClr val="bg1">
              <a:lumMod val="6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53" name="TextBox 52">
            <a:extLst>
              <a:ext uri="{FF2B5EF4-FFF2-40B4-BE49-F238E27FC236}">
                <a16:creationId xmlns:a16="http://schemas.microsoft.com/office/drawing/2014/main" id="{39313917-7679-A4BF-3124-914762484353}"/>
              </a:ext>
            </a:extLst>
          </p:cNvPr>
          <p:cNvSpPr txBox="1"/>
          <p:nvPr/>
        </p:nvSpPr>
        <p:spPr>
          <a:xfrm>
            <a:off x="9079387" y="5934651"/>
            <a:ext cx="1891398" cy="24622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postprocess</a:t>
            </a:r>
            <a:endParaRPr lang="en-US" sz="2000" b="1" dirty="0">
              <a:solidFill>
                <a:srgbClr val="000000"/>
              </a:solidFill>
              <a:latin typeface="IBM Plex Sans Light"/>
            </a:endParaRPr>
          </a:p>
        </p:txBody>
      </p:sp>
      <p:cxnSp>
        <p:nvCxnSpPr>
          <p:cNvPr id="54" name="Straight Arrow Connector 53">
            <a:extLst>
              <a:ext uri="{FF2B5EF4-FFF2-40B4-BE49-F238E27FC236}">
                <a16:creationId xmlns:a16="http://schemas.microsoft.com/office/drawing/2014/main" id="{9C200BB8-ED94-7EDC-A59E-BE1CDEB87B51}"/>
              </a:ext>
            </a:extLst>
          </p:cNvPr>
          <p:cNvCxnSpPr>
            <a:cxnSpLocks/>
          </p:cNvCxnSpPr>
          <p:nvPr/>
        </p:nvCxnSpPr>
        <p:spPr bwMode="auto">
          <a:xfrm>
            <a:off x="9323749" y="6454856"/>
            <a:ext cx="0" cy="23701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33130C40-6126-A5BD-32A7-4EB09AAA37AF}"/>
              </a:ext>
            </a:extLst>
          </p:cNvPr>
          <p:cNvSpPr txBox="1"/>
          <p:nvPr/>
        </p:nvSpPr>
        <p:spPr>
          <a:xfrm>
            <a:off x="9430671" y="6528666"/>
            <a:ext cx="1732030"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domain outputs</a:t>
            </a:r>
            <a:endParaRPr lang="en-US" sz="1600" dirty="0">
              <a:solidFill>
                <a:srgbClr val="000000"/>
              </a:solidFill>
              <a:latin typeface="IBM Plex Sans Light"/>
            </a:endParaRPr>
          </a:p>
        </p:txBody>
      </p:sp>
      <p:cxnSp>
        <p:nvCxnSpPr>
          <p:cNvPr id="56" name="Straight Connector 55">
            <a:extLst>
              <a:ext uri="{FF2B5EF4-FFF2-40B4-BE49-F238E27FC236}">
                <a16:creationId xmlns:a16="http://schemas.microsoft.com/office/drawing/2014/main" id="{8AB7F220-3FB1-9F4E-B943-EAD05F06812A}"/>
              </a:ext>
            </a:extLst>
          </p:cNvPr>
          <p:cNvCxnSpPr>
            <a:cxnSpLocks/>
          </p:cNvCxnSpPr>
          <p:nvPr/>
        </p:nvCxnSpPr>
        <p:spPr bwMode="auto">
          <a:xfrm>
            <a:off x="7257929" y="5498369"/>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1" name="Rounded Rectangle 60">
            <a:extLst>
              <a:ext uri="{FF2B5EF4-FFF2-40B4-BE49-F238E27FC236}">
                <a16:creationId xmlns:a16="http://schemas.microsoft.com/office/drawing/2014/main" id="{A4CB9741-AB0C-7B35-D125-AF753C1D25C7}"/>
              </a:ext>
            </a:extLst>
          </p:cNvPr>
          <p:cNvSpPr/>
          <p:nvPr/>
        </p:nvSpPr>
        <p:spPr bwMode="auto">
          <a:xfrm>
            <a:off x="8959534" y="3115556"/>
            <a:ext cx="2286779" cy="645168"/>
          </a:xfrm>
          <a:prstGeom prst="roundRect">
            <a:avLst>
              <a:gd name="adj" fmla="val 33200"/>
            </a:avLst>
          </a:prstGeom>
          <a:solidFill>
            <a:schemeClr val="bg1">
              <a:lumMod val="8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62" name="TextBox 61">
            <a:extLst>
              <a:ext uri="{FF2B5EF4-FFF2-40B4-BE49-F238E27FC236}">
                <a16:creationId xmlns:a16="http://schemas.microsoft.com/office/drawing/2014/main" id="{59897110-894A-73E1-B6A3-4DD327C90D66}"/>
              </a:ext>
            </a:extLst>
          </p:cNvPr>
          <p:cNvSpPr txBox="1"/>
          <p:nvPr/>
        </p:nvSpPr>
        <p:spPr>
          <a:xfrm>
            <a:off x="9066213" y="3330432"/>
            <a:ext cx="1891398" cy="24622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err="1">
                <a:solidFill>
                  <a:srgbClr val="000000"/>
                </a:solidFill>
                <a:latin typeface="IBM Plex Sans Light"/>
              </a:rPr>
              <a:t>Transpile</a:t>
            </a:r>
            <a:r>
              <a:rPr lang="en-US" sz="1600" b="1" kern="0" dirty="0">
                <a:solidFill>
                  <a:srgbClr val="000000"/>
                </a:solidFill>
                <a:latin typeface="IBM Plex Sans Light"/>
              </a:rPr>
              <a:t> circuit</a:t>
            </a:r>
          </a:p>
        </p:txBody>
      </p:sp>
      <p:sp>
        <p:nvSpPr>
          <p:cNvPr id="63" name="TextBox 62">
            <a:extLst>
              <a:ext uri="{FF2B5EF4-FFF2-40B4-BE49-F238E27FC236}">
                <a16:creationId xmlns:a16="http://schemas.microsoft.com/office/drawing/2014/main" id="{832D4F53-BD9E-DF1F-C156-E3F446F0833F}"/>
              </a:ext>
            </a:extLst>
          </p:cNvPr>
          <p:cNvSpPr txBox="1"/>
          <p:nvPr/>
        </p:nvSpPr>
        <p:spPr>
          <a:xfrm>
            <a:off x="9438685" y="3860574"/>
            <a:ext cx="2753309" cy="18466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latin typeface="IBM Plex Sans Light"/>
              </a:rPr>
              <a:t>shorter ISA circuit, expanded observable</a:t>
            </a:r>
            <a:endParaRPr lang="en-US" sz="1600" dirty="0">
              <a:latin typeface="IBM Plex Sans Light"/>
            </a:endParaRPr>
          </a:p>
        </p:txBody>
      </p:sp>
      <p:cxnSp>
        <p:nvCxnSpPr>
          <p:cNvPr id="64" name="Straight Arrow Connector 63">
            <a:extLst>
              <a:ext uri="{FF2B5EF4-FFF2-40B4-BE49-F238E27FC236}">
                <a16:creationId xmlns:a16="http://schemas.microsoft.com/office/drawing/2014/main" id="{866CA228-A816-2FDD-7878-724836DAF988}"/>
              </a:ext>
            </a:extLst>
          </p:cNvPr>
          <p:cNvCxnSpPr>
            <a:cxnSpLocks/>
          </p:cNvCxnSpPr>
          <p:nvPr/>
        </p:nvCxnSpPr>
        <p:spPr bwMode="auto">
          <a:xfrm>
            <a:off x="9323749" y="3827225"/>
            <a:ext cx="0" cy="261521"/>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5279744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Arc 222">
            <a:extLst>
              <a:ext uri="{FF2B5EF4-FFF2-40B4-BE49-F238E27FC236}">
                <a16:creationId xmlns:a16="http://schemas.microsoft.com/office/drawing/2014/main" id="{A60412DF-7ED7-22F3-2EAB-86164C867314}"/>
              </a:ext>
            </a:extLst>
          </p:cNvPr>
          <p:cNvSpPr/>
          <p:nvPr/>
        </p:nvSpPr>
        <p:spPr bwMode="auto">
          <a:xfrm>
            <a:off x="3315062" y="2775821"/>
            <a:ext cx="1421245" cy="2079814"/>
          </a:xfrm>
          <a:prstGeom prst="arc">
            <a:avLst>
              <a:gd name="adj1" fmla="val 17198654"/>
              <a:gd name="adj2" fmla="val 3557802"/>
            </a:avLst>
          </a:prstGeom>
          <a:ln w="12700">
            <a:solidFill>
              <a:schemeClr val="tx1"/>
            </a:solidFill>
            <a:headEnd type="non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grpSp>
        <p:nvGrpSpPr>
          <p:cNvPr id="219" name="Group 218">
            <a:extLst>
              <a:ext uri="{FF2B5EF4-FFF2-40B4-BE49-F238E27FC236}">
                <a16:creationId xmlns:a16="http://schemas.microsoft.com/office/drawing/2014/main" id="{0D2D28BA-21A5-64CB-A46A-F33A4B61E1D5}"/>
              </a:ext>
            </a:extLst>
          </p:cNvPr>
          <p:cNvGrpSpPr/>
          <p:nvPr/>
        </p:nvGrpSpPr>
        <p:grpSpPr>
          <a:xfrm>
            <a:off x="4178895" y="3551543"/>
            <a:ext cx="2898843" cy="461665"/>
            <a:chOff x="5428034" y="3554812"/>
            <a:chExt cx="2898843" cy="461665"/>
          </a:xfrm>
        </p:grpSpPr>
        <p:sp>
          <p:nvSpPr>
            <p:cNvPr id="218" name="Rounded Rectangle 217">
              <a:extLst>
                <a:ext uri="{FF2B5EF4-FFF2-40B4-BE49-F238E27FC236}">
                  <a16:creationId xmlns:a16="http://schemas.microsoft.com/office/drawing/2014/main" id="{459A1BB8-35A3-8184-71C4-C4DADB17D632}"/>
                </a:ext>
              </a:extLst>
            </p:cNvPr>
            <p:cNvSpPr/>
            <p:nvPr/>
          </p:nvSpPr>
          <p:spPr bwMode="auto">
            <a:xfrm>
              <a:off x="5428034" y="3554812"/>
              <a:ext cx="2898843" cy="461665"/>
            </a:xfrm>
            <a:prstGeom prst="roundRect">
              <a:avLst>
                <a:gd name="adj" fmla="val 5499"/>
              </a:avLst>
            </a:prstGeom>
            <a:solidFill>
              <a:schemeClr val="bg1"/>
            </a:solid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217" name="TextBox 216">
              <a:extLst>
                <a:ext uri="{FF2B5EF4-FFF2-40B4-BE49-F238E27FC236}">
                  <a16:creationId xmlns:a16="http://schemas.microsoft.com/office/drawing/2014/main" id="{C5158A60-3996-CE33-28FD-402D7F632C32}"/>
                </a:ext>
              </a:extLst>
            </p:cNvPr>
            <p:cNvSpPr txBox="1"/>
            <p:nvPr/>
          </p:nvSpPr>
          <p:spPr>
            <a:xfrm>
              <a:off x="5505855" y="3625446"/>
              <a:ext cx="2730230" cy="3551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ctr">
              <a:noAutofit/>
            </a:bodyPr>
            <a:lstStyle/>
            <a:p>
              <a:pPr algn="ctr" defTabSz="2438400">
                <a:spcBef>
                  <a:spcPts val="2900"/>
                </a:spcBef>
                <a:buSzPct val="100000"/>
              </a:pPr>
              <a:r>
                <a:rPr lang="en-US" kern="0" dirty="0">
                  <a:solidFill>
                    <a:srgbClr val="000000"/>
                  </a:solidFill>
                  <a:ea typeface="+mj-ea"/>
                  <a:cs typeface="+mj-cs"/>
                  <a:sym typeface="IBM Plex Sans Light"/>
                </a:rPr>
                <a:t>Classically absorb </a:t>
              </a:r>
              <a:r>
                <a:rPr lang="en-US" kern="0" dirty="0">
                  <a:solidFill>
                    <a:srgbClr val="000000"/>
                  </a:solidFill>
                  <a:latin typeface="Cambria Math" panose="02040503050406030204" pitchFamily="18" charset="0"/>
                  <a:ea typeface="Cambria Math" panose="02040503050406030204" pitchFamily="18" charset="0"/>
                  <a:cs typeface="+mj-cs"/>
                  <a:sym typeface="IBM Plex Sans Light"/>
                </a:rPr>
                <a:t>U</a:t>
              </a:r>
              <a:r>
                <a:rPr lang="en-US" kern="0" baseline="-25000" dirty="0">
                  <a:solidFill>
                    <a:srgbClr val="000000"/>
                  </a:solidFill>
                  <a:latin typeface="Cambria Math" panose="02040503050406030204" pitchFamily="18" charset="0"/>
                  <a:ea typeface="Cambria Math" panose="02040503050406030204" pitchFamily="18" charset="0"/>
                  <a:cs typeface="+mj-cs"/>
                  <a:sym typeface="IBM Plex Sans Light"/>
                </a:rPr>
                <a:t>C</a:t>
              </a:r>
              <a:r>
                <a:rPr lang="en-US" kern="0" baseline="-25000" dirty="0">
                  <a:solidFill>
                    <a:srgbClr val="000000"/>
                  </a:solidFill>
                  <a:ea typeface="+mj-ea"/>
                  <a:cs typeface="+mj-cs"/>
                  <a:sym typeface="IBM Plex Sans Light"/>
                </a:rPr>
                <a:t> </a:t>
              </a:r>
              <a:r>
                <a:rPr lang="en-US" kern="0" dirty="0">
                  <a:solidFill>
                    <a:srgbClr val="000000"/>
                  </a:solidFill>
                  <a:ea typeface="+mj-ea"/>
                  <a:cs typeface="+mj-cs"/>
                  <a:sym typeface="IBM Plex Sans Light"/>
                </a:rPr>
                <a:t>into </a:t>
              </a:r>
              <a:r>
                <a:rPr lang="en-US" i="1" kern="0" dirty="0">
                  <a:solidFill>
                    <a:srgbClr val="000000"/>
                  </a:solidFill>
                  <a:latin typeface="Cambria Math" panose="02040503050406030204" pitchFamily="18" charset="0"/>
                  <a:ea typeface="Cambria Math" panose="02040503050406030204" pitchFamily="18" charset="0"/>
                  <a:cs typeface="+mj-cs"/>
                  <a:sym typeface="IBM Plex Sans Light"/>
                </a:rPr>
                <a:t>O</a:t>
              </a:r>
              <a:endParaRPr lang="en-US" i="1" kern="0" baseline="-25000" dirty="0">
                <a:solidFill>
                  <a:srgbClr val="000000"/>
                </a:solidFill>
                <a:latin typeface="Cambria Math" panose="02040503050406030204" pitchFamily="18" charset="0"/>
                <a:ea typeface="Cambria Math" panose="02040503050406030204" pitchFamily="18" charset="0"/>
                <a:cs typeface="+mj-cs"/>
                <a:sym typeface="IBM Plex Sans Light"/>
              </a:endParaRPr>
            </a:p>
          </p:txBody>
        </p:sp>
      </p:grpSp>
      <p:sp>
        <p:nvSpPr>
          <p:cNvPr id="3" name="Footer Placeholder 2">
            <a:extLst>
              <a:ext uri="{FF2B5EF4-FFF2-40B4-BE49-F238E27FC236}">
                <a16:creationId xmlns:a16="http://schemas.microsoft.com/office/drawing/2014/main" id="{5835C69C-F483-8003-E748-0D55C22CE7C0}"/>
              </a:ext>
            </a:extLst>
          </p:cNvPr>
          <p:cNvSpPr>
            <a:spLocks noGrp="1"/>
          </p:cNvSpPr>
          <p:nvPr>
            <p:ph type="ftr" sz="quarter" idx="18"/>
          </p:nvPr>
        </p:nvSpPr>
        <p:spPr/>
        <p:txBody>
          <a:bodyPr/>
          <a:lstStyle/>
          <a:p>
            <a:r>
              <a:rPr lang="en-US" dirty="0"/>
              <a:t>IBM Quantum</a:t>
            </a:r>
          </a:p>
        </p:txBody>
      </p:sp>
      <p:sp>
        <p:nvSpPr>
          <p:cNvPr id="4" name="Slide Number Placeholder 3">
            <a:extLst>
              <a:ext uri="{FF2B5EF4-FFF2-40B4-BE49-F238E27FC236}">
                <a16:creationId xmlns:a16="http://schemas.microsoft.com/office/drawing/2014/main" id="{718155E3-40F5-86C8-B525-1EEAC735B854}"/>
              </a:ext>
            </a:extLst>
          </p:cNvPr>
          <p:cNvSpPr>
            <a:spLocks noGrp="1"/>
          </p:cNvSpPr>
          <p:nvPr>
            <p:ph type="sldNum" sz="quarter" idx="4"/>
          </p:nvPr>
        </p:nvSpPr>
        <p:spPr/>
        <p:txBody>
          <a:bodyPr/>
          <a:lstStyle/>
          <a:p>
            <a:fld id="{86CB4B4D-7CA3-9044-876B-883B54F8677D}" type="slidenum">
              <a:rPr lang="en-US" smtClean="0"/>
              <a:pPr/>
              <a:t>35</a:t>
            </a:fld>
            <a:endParaRPr lang="en-US" dirty="0"/>
          </a:p>
        </p:txBody>
      </p:sp>
      <p:grpSp>
        <p:nvGrpSpPr>
          <p:cNvPr id="208" name="Group 207">
            <a:extLst>
              <a:ext uri="{FF2B5EF4-FFF2-40B4-BE49-F238E27FC236}">
                <a16:creationId xmlns:a16="http://schemas.microsoft.com/office/drawing/2014/main" id="{E55BF3E3-426E-B717-2E7A-4BA36BE2AF51}"/>
              </a:ext>
            </a:extLst>
          </p:cNvPr>
          <p:cNvGrpSpPr/>
          <p:nvPr/>
        </p:nvGrpSpPr>
        <p:grpSpPr>
          <a:xfrm>
            <a:off x="1006305" y="1478898"/>
            <a:ext cx="4381703" cy="1767457"/>
            <a:chOff x="6822706" y="782261"/>
            <a:chExt cx="4381703" cy="1767457"/>
          </a:xfrm>
        </p:grpSpPr>
        <p:grpSp>
          <p:nvGrpSpPr>
            <p:cNvPr id="136" name="Group 135">
              <a:extLst>
                <a:ext uri="{FF2B5EF4-FFF2-40B4-BE49-F238E27FC236}">
                  <a16:creationId xmlns:a16="http://schemas.microsoft.com/office/drawing/2014/main" id="{05854891-7D48-47AB-68E3-752E3C09DBC4}"/>
                </a:ext>
              </a:extLst>
            </p:cNvPr>
            <p:cNvGrpSpPr/>
            <p:nvPr/>
          </p:nvGrpSpPr>
          <p:grpSpPr>
            <a:xfrm>
              <a:off x="6822706" y="991707"/>
              <a:ext cx="3430924" cy="965342"/>
              <a:chOff x="8693539" y="3515157"/>
              <a:chExt cx="1111205" cy="965342"/>
            </a:xfrm>
          </p:grpSpPr>
          <p:cxnSp>
            <p:nvCxnSpPr>
              <p:cNvPr id="25" name="Straight Connector 24">
                <a:extLst>
                  <a:ext uri="{FF2B5EF4-FFF2-40B4-BE49-F238E27FC236}">
                    <a16:creationId xmlns:a16="http://schemas.microsoft.com/office/drawing/2014/main" id="{E6BEC529-557F-A522-F236-22FE1EA2CB9C}"/>
                  </a:ext>
                </a:extLst>
              </p:cNvPr>
              <p:cNvCxnSpPr>
                <a:cxnSpLocks/>
              </p:cNvCxnSpPr>
              <p:nvPr/>
            </p:nvCxnSpPr>
            <p:spPr bwMode="auto">
              <a:xfrm>
                <a:off x="8693539" y="351515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A40B2544-9414-4A5E-E938-7AF2441A641C}"/>
                  </a:ext>
                </a:extLst>
              </p:cNvPr>
              <p:cNvCxnSpPr>
                <a:cxnSpLocks/>
              </p:cNvCxnSpPr>
              <p:nvPr/>
            </p:nvCxnSpPr>
            <p:spPr bwMode="auto">
              <a:xfrm>
                <a:off x="8693539" y="370822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EC10580-4962-29BA-8228-B2EB4F123A7C}"/>
                  </a:ext>
                </a:extLst>
              </p:cNvPr>
              <p:cNvCxnSpPr>
                <a:cxnSpLocks/>
              </p:cNvCxnSpPr>
              <p:nvPr/>
            </p:nvCxnSpPr>
            <p:spPr bwMode="auto">
              <a:xfrm>
                <a:off x="8693539" y="39012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80E9A8F2-8844-B3FF-AD38-F87A02E7F970}"/>
                  </a:ext>
                </a:extLst>
              </p:cNvPr>
              <p:cNvCxnSpPr>
                <a:cxnSpLocks/>
              </p:cNvCxnSpPr>
              <p:nvPr/>
            </p:nvCxnSpPr>
            <p:spPr bwMode="auto">
              <a:xfrm>
                <a:off x="8693539" y="40943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17E7234A-6979-DC48-F466-528703DBD2CF}"/>
                  </a:ext>
                </a:extLst>
              </p:cNvPr>
              <p:cNvCxnSpPr>
                <a:cxnSpLocks/>
              </p:cNvCxnSpPr>
              <p:nvPr/>
            </p:nvCxnSpPr>
            <p:spPr bwMode="auto">
              <a:xfrm>
                <a:off x="8693539" y="42874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FFE398AF-DB27-958D-A718-52CAB55083C1}"/>
                  </a:ext>
                </a:extLst>
              </p:cNvPr>
              <p:cNvCxnSpPr>
                <a:cxnSpLocks/>
              </p:cNvCxnSpPr>
              <p:nvPr/>
            </p:nvCxnSpPr>
            <p:spPr bwMode="auto">
              <a:xfrm>
                <a:off x="8693539" y="448049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sp>
          <p:nvSpPr>
            <p:cNvPr id="12" name="Rectangle: Rounded Corners 13">
              <a:extLst>
                <a:ext uri="{FF2B5EF4-FFF2-40B4-BE49-F238E27FC236}">
                  <a16:creationId xmlns:a16="http://schemas.microsoft.com/office/drawing/2014/main" id="{47EE8265-E036-30EE-B539-04C8AEF0E8BD}"/>
                </a:ext>
              </a:extLst>
            </p:cNvPr>
            <p:cNvSpPr/>
            <p:nvPr/>
          </p:nvSpPr>
          <p:spPr bwMode="auto">
            <a:xfrm>
              <a:off x="9144469" y="906037"/>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 name="Rectangle: Rounded Corners 15">
              <a:extLst>
                <a:ext uri="{FF2B5EF4-FFF2-40B4-BE49-F238E27FC236}">
                  <a16:creationId xmlns:a16="http://schemas.microsoft.com/office/drawing/2014/main" id="{2FD6F57D-C0AD-73FF-2C61-AD376C01BA16}"/>
                </a:ext>
              </a:extLst>
            </p:cNvPr>
            <p:cNvSpPr/>
            <p:nvPr/>
          </p:nvSpPr>
          <p:spPr bwMode="auto">
            <a:xfrm>
              <a:off x="9144468" y="1311071"/>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4" name="Rectangle: Rounded Corners 16">
              <a:extLst>
                <a:ext uri="{FF2B5EF4-FFF2-40B4-BE49-F238E27FC236}">
                  <a16:creationId xmlns:a16="http://schemas.microsoft.com/office/drawing/2014/main" id="{35BD3E2A-667D-DFE5-F3F1-4EB6C756741D}"/>
                </a:ext>
              </a:extLst>
            </p:cNvPr>
            <p:cNvSpPr/>
            <p:nvPr/>
          </p:nvSpPr>
          <p:spPr bwMode="auto">
            <a:xfrm>
              <a:off x="9144468" y="1716105"/>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5" name="Rectangle: Rounded Corners 17">
              <a:extLst>
                <a:ext uri="{FF2B5EF4-FFF2-40B4-BE49-F238E27FC236}">
                  <a16:creationId xmlns:a16="http://schemas.microsoft.com/office/drawing/2014/main" id="{65E99345-DB1F-C609-8852-7D8CE725772D}"/>
                </a:ext>
              </a:extLst>
            </p:cNvPr>
            <p:cNvSpPr/>
            <p:nvPr/>
          </p:nvSpPr>
          <p:spPr bwMode="auto">
            <a:xfrm>
              <a:off x="9483614" y="1088443"/>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 name="Rectangle: Rounded Corners 18">
              <a:extLst>
                <a:ext uri="{FF2B5EF4-FFF2-40B4-BE49-F238E27FC236}">
                  <a16:creationId xmlns:a16="http://schemas.microsoft.com/office/drawing/2014/main" id="{0DCF89CE-AE18-E4C5-25D9-3C64F53FD220}"/>
                </a:ext>
              </a:extLst>
            </p:cNvPr>
            <p:cNvSpPr/>
            <p:nvPr/>
          </p:nvSpPr>
          <p:spPr bwMode="auto">
            <a:xfrm>
              <a:off x="9483614" y="1493598"/>
              <a:ext cx="246367" cy="364813"/>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 name="Rectangle: Rounded Corners 19">
              <a:extLst>
                <a:ext uri="{FF2B5EF4-FFF2-40B4-BE49-F238E27FC236}">
                  <a16:creationId xmlns:a16="http://schemas.microsoft.com/office/drawing/2014/main" id="{4EF32D1F-C339-7BD6-B7AC-6EB8442F3522}"/>
                </a:ext>
              </a:extLst>
            </p:cNvPr>
            <p:cNvSpPr/>
            <p:nvPr/>
          </p:nvSpPr>
          <p:spPr bwMode="auto">
            <a:xfrm>
              <a:off x="9817464" y="909882"/>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 name="Rectangle: Rounded Corners 20">
              <a:extLst>
                <a:ext uri="{FF2B5EF4-FFF2-40B4-BE49-F238E27FC236}">
                  <a16:creationId xmlns:a16="http://schemas.microsoft.com/office/drawing/2014/main" id="{E86D6693-A8AE-401C-C956-65812D2338CE}"/>
                </a:ext>
              </a:extLst>
            </p:cNvPr>
            <p:cNvSpPr/>
            <p:nvPr/>
          </p:nvSpPr>
          <p:spPr bwMode="auto">
            <a:xfrm>
              <a:off x="9817463" y="1101252"/>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9" name="Rectangle: Rounded Corners 21">
              <a:extLst>
                <a:ext uri="{FF2B5EF4-FFF2-40B4-BE49-F238E27FC236}">
                  <a16:creationId xmlns:a16="http://schemas.microsoft.com/office/drawing/2014/main" id="{0CF8A49A-A219-31B8-8FCF-2FF7D037D115}"/>
                </a:ext>
              </a:extLst>
            </p:cNvPr>
            <p:cNvSpPr/>
            <p:nvPr/>
          </p:nvSpPr>
          <p:spPr bwMode="auto">
            <a:xfrm>
              <a:off x="9817463" y="1291603"/>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0" name="Rectangle: Rounded Corners 22">
              <a:extLst>
                <a:ext uri="{FF2B5EF4-FFF2-40B4-BE49-F238E27FC236}">
                  <a16:creationId xmlns:a16="http://schemas.microsoft.com/office/drawing/2014/main" id="{F7345191-3012-CB8E-E31D-AB9D588A7354}"/>
                </a:ext>
              </a:extLst>
            </p:cNvPr>
            <p:cNvSpPr/>
            <p:nvPr/>
          </p:nvSpPr>
          <p:spPr bwMode="auto">
            <a:xfrm>
              <a:off x="9817788" y="1486178"/>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1" name="Rectangle: Rounded Corners 23">
              <a:extLst>
                <a:ext uri="{FF2B5EF4-FFF2-40B4-BE49-F238E27FC236}">
                  <a16:creationId xmlns:a16="http://schemas.microsoft.com/office/drawing/2014/main" id="{41E908B3-8730-4CDE-F966-D9BC101BE46D}"/>
                </a:ext>
              </a:extLst>
            </p:cNvPr>
            <p:cNvSpPr/>
            <p:nvPr/>
          </p:nvSpPr>
          <p:spPr bwMode="auto">
            <a:xfrm>
              <a:off x="9816031" y="1680368"/>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2" name="Rectangle: Rounded Corners 24">
              <a:extLst>
                <a:ext uri="{FF2B5EF4-FFF2-40B4-BE49-F238E27FC236}">
                  <a16:creationId xmlns:a16="http://schemas.microsoft.com/office/drawing/2014/main" id="{0F511262-8040-8BF9-2F7F-96A6C88983B4}"/>
                </a:ext>
              </a:extLst>
            </p:cNvPr>
            <p:cNvSpPr/>
            <p:nvPr/>
          </p:nvSpPr>
          <p:spPr bwMode="auto">
            <a:xfrm>
              <a:off x="9816030" y="1870078"/>
              <a:ext cx="246367" cy="158520"/>
            </a:xfrm>
            <a:prstGeom prst="roundRect">
              <a:avLst/>
            </a:prstGeom>
            <a:solidFill>
              <a:schemeClr val="accent2">
                <a:lumMod val="50000"/>
              </a:schemeClr>
            </a:solidFill>
            <a:ln w="19050">
              <a:solidFill>
                <a:schemeClr val="accent2">
                  <a:lumMod val="50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23" name="TextBox 22">
              <a:extLst>
                <a:ext uri="{FF2B5EF4-FFF2-40B4-BE49-F238E27FC236}">
                  <a16:creationId xmlns:a16="http://schemas.microsoft.com/office/drawing/2014/main" id="{E36ADDA9-20DF-5851-015A-A31E11F6C207}"/>
                </a:ext>
              </a:extLst>
            </p:cNvPr>
            <p:cNvSpPr txBox="1"/>
            <p:nvPr/>
          </p:nvSpPr>
          <p:spPr>
            <a:xfrm>
              <a:off x="7751856" y="2153468"/>
              <a:ext cx="487597" cy="369332"/>
            </a:xfrm>
            <a:prstGeom prst="rect">
              <a:avLst/>
            </a:prstGeom>
            <a:noFill/>
            <a:ln w="12700">
              <a:miter lim="400000"/>
            </a:ln>
            <a:extLst>
              <a:ext uri="{C572A759-6A51-4108-AA02-DFA0A04FC94B}">
                <ma14:wrappingTextBoxFlag xmlns:mc="http://schemas.openxmlformats.org/markup-compatibility/2006" xmlns:a14="http://schemas.microsoft.com/office/drawing/2010/main" xmlns="" xmlns:m="http://schemas.openxmlformats.org/officeDocument/2006/math" xmlns:ma14="http://schemas.microsoft.com/office/mac/drawingml/2011/main" val="1"/>
              </a:ext>
            </a:extLst>
          </p:spPr>
          <p:txBody>
            <a:bodyPr wrap="square">
              <a:spAutoFit/>
            </a:bodyPr>
            <a:lstStyle/>
            <a:p>
              <a:pPr algn="ctr"/>
              <a:r>
                <a:rPr lang="en-US" dirty="0">
                  <a:solidFill>
                    <a:schemeClr val="accent2">
                      <a:lumMod val="50000"/>
                    </a:schemeClr>
                  </a:solidFill>
                  <a:latin typeface="Cambria Math" panose="02040503050406030204" pitchFamily="18" charset="0"/>
                  <a:ea typeface="Cambria Math" panose="02040503050406030204" pitchFamily="18" charset="0"/>
                </a:rPr>
                <a:t>U</a:t>
              </a:r>
              <a:r>
                <a:rPr lang="en-US" baseline="-25000" dirty="0">
                  <a:solidFill>
                    <a:schemeClr val="accent2">
                      <a:lumMod val="50000"/>
                    </a:schemeClr>
                  </a:solidFill>
                  <a:latin typeface="Cambria Math" panose="02040503050406030204" pitchFamily="18" charset="0"/>
                  <a:ea typeface="Cambria Math" panose="02040503050406030204" pitchFamily="18" charset="0"/>
                </a:rPr>
                <a:t>Q</a:t>
              </a:r>
              <a:endParaRPr lang="en-CH" dirty="0">
                <a:solidFill>
                  <a:schemeClr val="accent2">
                    <a:lumMod val="50000"/>
                  </a:schemeClr>
                </a:solidFill>
                <a:latin typeface="Cambria Math" panose="02040503050406030204" pitchFamily="18" charset="0"/>
                <a:ea typeface="Cambria Math" panose="02040503050406030204" pitchFamily="18" charset="0"/>
              </a:endParaRPr>
            </a:p>
          </p:txBody>
        </p:sp>
        <p:sp>
          <p:nvSpPr>
            <p:cNvPr id="37" name="Rectangle: Rounded Corners 60">
              <a:extLst>
                <a:ext uri="{FF2B5EF4-FFF2-40B4-BE49-F238E27FC236}">
                  <a16:creationId xmlns:a16="http://schemas.microsoft.com/office/drawing/2014/main" id="{6E4CEEDA-8AFF-DEA0-9BD9-8732CED1DFEA}"/>
                </a:ext>
              </a:extLst>
            </p:cNvPr>
            <p:cNvSpPr/>
            <p:nvPr/>
          </p:nvSpPr>
          <p:spPr bwMode="auto">
            <a:xfrm>
              <a:off x="7000077" y="906347"/>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38" name="Rectangle: Rounded Corners 61">
              <a:extLst>
                <a:ext uri="{FF2B5EF4-FFF2-40B4-BE49-F238E27FC236}">
                  <a16:creationId xmlns:a16="http://schemas.microsoft.com/office/drawing/2014/main" id="{05D03FA6-5202-6859-2601-F31099223EA8}"/>
                </a:ext>
              </a:extLst>
            </p:cNvPr>
            <p:cNvSpPr/>
            <p:nvPr/>
          </p:nvSpPr>
          <p:spPr bwMode="auto">
            <a:xfrm>
              <a:off x="7000076" y="131138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39" name="Rectangle: Rounded Corners 62">
              <a:extLst>
                <a:ext uri="{FF2B5EF4-FFF2-40B4-BE49-F238E27FC236}">
                  <a16:creationId xmlns:a16="http://schemas.microsoft.com/office/drawing/2014/main" id="{85765D66-91A2-323A-7E04-C92AC55F58A4}"/>
                </a:ext>
              </a:extLst>
            </p:cNvPr>
            <p:cNvSpPr/>
            <p:nvPr/>
          </p:nvSpPr>
          <p:spPr bwMode="auto">
            <a:xfrm>
              <a:off x="7000076" y="171641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0" name="Rectangle: Rounded Corners 63">
              <a:extLst>
                <a:ext uri="{FF2B5EF4-FFF2-40B4-BE49-F238E27FC236}">
                  <a16:creationId xmlns:a16="http://schemas.microsoft.com/office/drawing/2014/main" id="{9C891095-F7B2-C906-3B5F-DFF37631CB97}"/>
                </a:ext>
              </a:extLst>
            </p:cNvPr>
            <p:cNvSpPr/>
            <p:nvPr/>
          </p:nvSpPr>
          <p:spPr bwMode="auto">
            <a:xfrm>
              <a:off x="7339222" y="108875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1" name="Rectangle: Rounded Corners 64">
              <a:extLst>
                <a:ext uri="{FF2B5EF4-FFF2-40B4-BE49-F238E27FC236}">
                  <a16:creationId xmlns:a16="http://schemas.microsoft.com/office/drawing/2014/main" id="{0841C805-D801-FCDB-DE74-36F804445518}"/>
                </a:ext>
              </a:extLst>
            </p:cNvPr>
            <p:cNvSpPr/>
            <p:nvPr/>
          </p:nvSpPr>
          <p:spPr bwMode="auto">
            <a:xfrm>
              <a:off x="7339222" y="1493908"/>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2" name="Rectangle: Rounded Corners 65">
              <a:extLst>
                <a:ext uri="{FF2B5EF4-FFF2-40B4-BE49-F238E27FC236}">
                  <a16:creationId xmlns:a16="http://schemas.microsoft.com/office/drawing/2014/main" id="{DAD617E4-4446-DC05-89C6-DD3F5903A348}"/>
                </a:ext>
              </a:extLst>
            </p:cNvPr>
            <p:cNvSpPr/>
            <p:nvPr/>
          </p:nvSpPr>
          <p:spPr bwMode="auto">
            <a:xfrm>
              <a:off x="7673072" y="91019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3" name="Rectangle: Rounded Corners 66">
              <a:extLst>
                <a:ext uri="{FF2B5EF4-FFF2-40B4-BE49-F238E27FC236}">
                  <a16:creationId xmlns:a16="http://schemas.microsoft.com/office/drawing/2014/main" id="{C134C93E-0DD4-EAA4-82F6-95556061B3DE}"/>
                </a:ext>
              </a:extLst>
            </p:cNvPr>
            <p:cNvSpPr/>
            <p:nvPr/>
          </p:nvSpPr>
          <p:spPr bwMode="auto">
            <a:xfrm>
              <a:off x="7673071" y="110156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4" name="Rectangle: Rounded Corners 67">
              <a:extLst>
                <a:ext uri="{FF2B5EF4-FFF2-40B4-BE49-F238E27FC236}">
                  <a16:creationId xmlns:a16="http://schemas.microsoft.com/office/drawing/2014/main" id="{7B70F754-E2B5-AF6F-072B-F84E4B7D9BE3}"/>
                </a:ext>
              </a:extLst>
            </p:cNvPr>
            <p:cNvSpPr/>
            <p:nvPr/>
          </p:nvSpPr>
          <p:spPr bwMode="auto">
            <a:xfrm>
              <a:off x="7673071" y="1291913"/>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5" name="Rectangle: Rounded Corners 68">
              <a:extLst>
                <a:ext uri="{FF2B5EF4-FFF2-40B4-BE49-F238E27FC236}">
                  <a16:creationId xmlns:a16="http://schemas.microsoft.com/office/drawing/2014/main" id="{66D99E26-8CA8-1087-BA53-A8A5A3409EE1}"/>
                </a:ext>
              </a:extLst>
            </p:cNvPr>
            <p:cNvSpPr/>
            <p:nvPr/>
          </p:nvSpPr>
          <p:spPr bwMode="auto">
            <a:xfrm>
              <a:off x="7673396" y="148648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6" name="Rectangle: Rounded Corners 69">
              <a:extLst>
                <a:ext uri="{FF2B5EF4-FFF2-40B4-BE49-F238E27FC236}">
                  <a16:creationId xmlns:a16="http://schemas.microsoft.com/office/drawing/2014/main" id="{63B191D8-926D-FFCD-02D5-C4A0DECC4D0D}"/>
                </a:ext>
              </a:extLst>
            </p:cNvPr>
            <p:cNvSpPr/>
            <p:nvPr/>
          </p:nvSpPr>
          <p:spPr bwMode="auto">
            <a:xfrm>
              <a:off x="7671639" y="168067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7" name="Rectangle: Rounded Corners 70">
              <a:extLst>
                <a:ext uri="{FF2B5EF4-FFF2-40B4-BE49-F238E27FC236}">
                  <a16:creationId xmlns:a16="http://schemas.microsoft.com/office/drawing/2014/main" id="{B7BFD111-A60E-3288-15E6-7E03CD5DE957}"/>
                </a:ext>
              </a:extLst>
            </p:cNvPr>
            <p:cNvSpPr/>
            <p:nvPr/>
          </p:nvSpPr>
          <p:spPr bwMode="auto">
            <a:xfrm>
              <a:off x="7671638" y="187038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49" name="Rectangle: Rounded Corners 89">
              <a:extLst>
                <a:ext uri="{FF2B5EF4-FFF2-40B4-BE49-F238E27FC236}">
                  <a16:creationId xmlns:a16="http://schemas.microsoft.com/office/drawing/2014/main" id="{A46AE9FB-F918-1FA4-67C3-3510C3C7B82E}"/>
                </a:ext>
              </a:extLst>
            </p:cNvPr>
            <p:cNvSpPr/>
            <p:nvPr/>
          </p:nvSpPr>
          <p:spPr bwMode="auto">
            <a:xfrm>
              <a:off x="8023491" y="90585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0" name="Rectangle: Rounded Corners 90">
              <a:extLst>
                <a:ext uri="{FF2B5EF4-FFF2-40B4-BE49-F238E27FC236}">
                  <a16:creationId xmlns:a16="http://schemas.microsoft.com/office/drawing/2014/main" id="{A52FBDCA-9872-AE06-A34F-37498625DCB1}"/>
                </a:ext>
              </a:extLst>
            </p:cNvPr>
            <p:cNvSpPr/>
            <p:nvPr/>
          </p:nvSpPr>
          <p:spPr bwMode="auto">
            <a:xfrm>
              <a:off x="8023490" y="1310889"/>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1" name="Rectangle: Rounded Corners 91">
              <a:extLst>
                <a:ext uri="{FF2B5EF4-FFF2-40B4-BE49-F238E27FC236}">
                  <a16:creationId xmlns:a16="http://schemas.microsoft.com/office/drawing/2014/main" id="{8D2889F6-1E51-F8A9-43F0-69DE1DDC23D4}"/>
                </a:ext>
              </a:extLst>
            </p:cNvPr>
            <p:cNvSpPr/>
            <p:nvPr/>
          </p:nvSpPr>
          <p:spPr bwMode="auto">
            <a:xfrm>
              <a:off x="8023490" y="171592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2" name="Rectangle: Rounded Corners 92">
              <a:extLst>
                <a:ext uri="{FF2B5EF4-FFF2-40B4-BE49-F238E27FC236}">
                  <a16:creationId xmlns:a16="http://schemas.microsoft.com/office/drawing/2014/main" id="{05DC1A42-C7E4-DDD7-AE7D-080413ACF63E}"/>
                </a:ext>
              </a:extLst>
            </p:cNvPr>
            <p:cNvSpPr/>
            <p:nvPr/>
          </p:nvSpPr>
          <p:spPr bwMode="auto">
            <a:xfrm>
              <a:off x="8362636" y="108826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3" name="Rectangle: Rounded Corners 93">
              <a:extLst>
                <a:ext uri="{FF2B5EF4-FFF2-40B4-BE49-F238E27FC236}">
                  <a16:creationId xmlns:a16="http://schemas.microsoft.com/office/drawing/2014/main" id="{409993A9-DE63-B83E-380A-C6E6896118AC}"/>
                </a:ext>
              </a:extLst>
            </p:cNvPr>
            <p:cNvSpPr/>
            <p:nvPr/>
          </p:nvSpPr>
          <p:spPr bwMode="auto">
            <a:xfrm>
              <a:off x="8362636" y="1493416"/>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4" name="Rectangle: Rounded Corners 94">
              <a:extLst>
                <a:ext uri="{FF2B5EF4-FFF2-40B4-BE49-F238E27FC236}">
                  <a16:creationId xmlns:a16="http://schemas.microsoft.com/office/drawing/2014/main" id="{B28FD130-90AA-2318-8AC5-184017FB1613}"/>
                </a:ext>
              </a:extLst>
            </p:cNvPr>
            <p:cNvSpPr/>
            <p:nvPr/>
          </p:nvSpPr>
          <p:spPr bwMode="auto">
            <a:xfrm>
              <a:off x="8696486" y="90970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5" name="Rectangle: Rounded Corners 95">
              <a:extLst>
                <a:ext uri="{FF2B5EF4-FFF2-40B4-BE49-F238E27FC236}">
                  <a16:creationId xmlns:a16="http://schemas.microsoft.com/office/drawing/2014/main" id="{3223A403-77FD-EF39-11AB-CF34F71BFA33}"/>
                </a:ext>
              </a:extLst>
            </p:cNvPr>
            <p:cNvSpPr/>
            <p:nvPr/>
          </p:nvSpPr>
          <p:spPr bwMode="auto">
            <a:xfrm>
              <a:off x="8696485" y="110107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6" name="Rectangle: Rounded Corners 96">
              <a:extLst>
                <a:ext uri="{FF2B5EF4-FFF2-40B4-BE49-F238E27FC236}">
                  <a16:creationId xmlns:a16="http://schemas.microsoft.com/office/drawing/2014/main" id="{15B174EB-8E3B-252A-81CB-6596BD896C00}"/>
                </a:ext>
              </a:extLst>
            </p:cNvPr>
            <p:cNvSpPr/>
            <p:nvPr/>
          </p:nvSpPr>
          <p:spPr bwMode="auto">
            <a:xfrm>
              <a:off x="8696485" y="1291421"/>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7" name="Rectangle: Rounded Corners 97">
              <a:extLst>
                <a:ext uri="{FF2B5EF4-FFF2-40B4-BE49-F238E27FC236}">
                  <a16:creationId xmlns:a16="http://schemas.microsoft.com/office/drawing/2014/main" id="{42576E4A-C078-FF90-35CB-3E4B165EAE53}"/>
                </a:ext>
              </a:extLst>
            </p:cNvPr>
            <p:cNvSpPr/>
            <p:nvPr/>
          </p:nvSpPr>
          <p:spPr bwMode="auto">
            <a:xfrm>
              <a:off x="8696810" y="148599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8" name="Rectangle: Rounded Corners 98">
              <a:extLst>
                <a:ext uri="{FF2B5EF4-FFF2-40B4-BE49-F238E27FC236}">
                  <a16:creationId xmlns:a16="http://schemas.microsoft.com/office/drawing/2014/main" id="{8C47A80A-F182-EC7E-7BA1-0B5DD653D106}"/>
                </a:ext>
              </a:extLst>
            </p:cNvPr>
            <p:cNvSpPr/>
            <p:nvPr/>
          </p:nvSpPr>
          <p:spPr bwMode="auto">
            <a:xfrm>
              <a:off x="8695053" y="168018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59" name="Rectangle: Rounded Corners 99">
              <a:extLst>
                <a:ext uri="{FF2B5EF4-FFF2-40B4-BE49-F238E27FC236}">
                  <a16:creationId xmlns:a16="http://schemas.microsoft.com/office/drawing/2014/main" id="{686BE59F-D9DE-AB39-9B8B-926FE5023CF4}"/>
                </a:ext>
              </a:extLst>
            </p:cNvPr>
            <p:cNvSpPr/>
            <p:nvPr/>
          </p:nvSpPr>
          <p:spPr bwMode="auto">
            <a:xfrm>
              <a:off x="8695052" y="186989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37" name="Rounded Rectangle 136">
              <a:extLst>
                <a:ext uri="{FF2B5EF4-FFF2-40B4-BE49-F238E27FC236}">
                  <a16:creationId xmlns:a16="http://schemas.microsoft.com/office/drawing/2014/main" id="{327727E1-53E6-396F-8333-13CC1EC51360}"/>
                </a:ext>
              </a:extLst>
            </p:cNvPr>
            <p:cNvSpPr/>
            <p:nvPr/>
          </p:nvSpPr>
          <p:spPr bwMode="auto">
            <a:xfrm>
              <a:off x="6934291" y="782261"/>
              <a:ext cx="2066636" cy="1364673"/>
            </a:xfrm>
            <a:prstGeom prst="roundRect">
              <a:avLst>
                <a:gd name="adj" fmla="val 5499"/>
              </a:avLst>
            </a:prstGeom>
            <a:no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38" name="Rounded Rectangle 137">
              <a:extLst>
                <a:ext uri="{FF2B5EF4-FFF2-40B4-BE49-F238E27FC236}">
                  <a16:creationId xmlns:a16="http://schemas.microsoft.com/office/drawing/2014/main" id="{CED4F184-36DA-073B-CD45-1ACDCA94C32D}"/>
                </a:ext>
              </a:extLst>
            </p:cNvPr>
            <p:cNvSpPr/>
            <p:nvPr/>
          </p:nvSpPr>
          <p:spPr bwMode="auto">
            <a:xfrm>
              <a:off x="9086140" y="790933"/>
              <a:ext cx="1032387" cy="1364673"/>
            </a:xfrm>
            <a:prstGeom prst="roundRect">
              <a:avLst>
                <a:gd name="adj" fmla="val 5499"/>
              </a:avLst>
            </a:prstGeom>
            <a:no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39" name="TextBox 138">
              <a:extLst>
                <a:ext uri="{FF2B5EF4-FFF2-40B4-BE49-F238E27FC236}">
                  <a16:creationId xmlns:a16="http://schemas.microsoft.com/office/drawing/2014/main" id="{57897CD3-CEF2-191C-99DA-0B67A04D60DE}"/>
                </a:ext>
              </a:extLst>
            </p:cNvPr>
            <p:cNvSpPr txBox="1"/>
            <p:nvPr/>
          </p:nvSpPr>
          <p:spPr>
            <a:xfrm>
              <a:off x="9379889" y="2180386"/>
              <a:ext cx="487597" cy="369332"/>
            </a:xfrm>
            <a:prstGeom prst="rect">
              <a:avLst/>
            </a:prstGeom>
            <a:noFill/>
            <a:ln w="12700">
              <a:miter lim="400000"/>
            </a:ln>
            <a:extLst>
              <a:ext uri="{C572A759-6A51-4108-AA02-DFA0A04FC94B}">
                <ma14:wrappingTextBoxFlag xmlns:mc="http://schemas.openxmlformats.org/markup-compatibility/2006" xmlns:a14="http://schemas.microsoft.com/office/drawing/2010/main" xmlns="" xmlns:m="http://schemas.openxmlformats.org/officeDocument/2006/math" xmlns:ma14="http://schemas.microsoft.com/office/mac/drawingml/2011/main" val="1"/>
              </a:ext>
            </a:extLst>
          </p:spPr>
          <p:txBody>
            <a:bodyPr wrap="square">
              <a:spAutoFit/>
            </a:bodyPr>
            <a:lstStyle/>
            <a:p>
              <a:pPr algn="ctr"/>
              <a:r>
                <a:rPr lang="en-US" dirty="0">
                  <a:solidFill>
                    <a:schemeClr val="accent2">
                      <a:lumMod val="50000"/>
                    </a:schemeClr>
                  </a:solidFill>
                  <a:latin typeface="Cambria Math" panose="02040503050406030204" pitchFamily="18" charset="0"/>
                  <a:ea typeface="Cambria Math" panose="02040503050406030204" pitchFamily="18" charset="0"/>
                </a:rPr>
                <a:t>U</a:t>
              </a:r>
              <a:r>
                <a:rPr lang="en-US" baseline="-25000" dirty="0">
                  <a:solidFill>
                    <a:schemeClr val="accent2">
                      <a:lumMod val="50000"/>
                    </a:schemeClr>
                  </a:solidFill>
                  <a:latin typeface="Cambria Math" panose="02040503050406030204" pitchFamily="18" charset="0"/>
                  <a:ea typeface="Cambria Math" panose="02040503050406030204" pitchFamily="18" charset="0"/>
                </a:rPr>
                <a:t>C</a:t>
              </a:r>
              <a:endParaRPr lang="en-CH" dirty="0">
                <a:solidFill>
                  <a:schemeClr val="accent2">
                    <a:lumMod val="50000"/>
                  </a:schemeClr>
                </a:solidFill>
                <a:latin typeface="Cambria Math" panose="02040503050406030204" pitchFamily="18" charset="0"/>
                <a:ea typeface="Cambria Math" panose="02040503050406030204" pitchFamily="18" charset="0"/>
              </a:endParaRPr>
            </a:p>
          </p:txBody>
        </p:sp>
        <p:grpSp>
          <p:nvGrpSpPr>
            <p:cNvPr id="146" name="Group 145">
              <a:extLst>
                <a:ext uri="{FF2B5EF4-FFF2-40B4-BE49-F238E27FC236}">
                  <a16:creationId xmlns:a16="http://schemas.microsoft.com/office/drawing/2014/main" id="{5EADB6F2-96B4-6BDB-3EFE-E0F4684B815E}"/>
                </a:ext>
              </a:extLst>
            </p:cNvPr>
            <p:cNvGrpSpPr/>
            <p:nvPr/>
          </p:nvGrpSpPr>
          <p:grpSpPr>
            <a:xfrm>
              <a:off x="10404855" y="1291421"/>
              <a:ext cx="364521" cy="426533"/>
              <a:chOff x="6722076" y="2946573"/>
              <a:chExt cx="364521" cy="426533"/>
            </a:xfrm>
          </p:grpSpPr>
          <p:sp>
            <p:nvSpPr>
              <p:cNvPr id="140" name="Rectangle 139">
                <a:extLst>
                  <a:ext uri="{FF2B5EF4-FFF2-40B4-BE49-F238E27FC236}">
                    <a16:creationId xmlns:a16="http://schemas.microsoft.com/office/drawing/2014/main" id="{76B483F5-6F8C-5A9D-13B0-963D12D2AE9B}"/>
                  </a:ext>
                </a:extLst>
              </p:cNvPr>
              <p:cNvSpPr/>
              <p:nvPr/>
            </p:nvSpPr>
            <p:spPr bwMode="auto">
              <a:xfrm>
                <a:off x="6722076" y="2946573"/>
                <a:ext cx="364521" cy="330025"/>
              </a:xfrm>
              <a:prstGeom prst="rect">
                <a:avLst/>
              </a:prstGeom>
              <a:no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41" name="Block Arc 140">
                <a:extLst>
                  <a:ext uri="{FF2B5EF4-FFF2-40B4-BE49-F238E27FC236}">
                    <a16:creationId xmlns:a16="http://schemas.microsoft.com/office/drawing/2014/main" id="{2E058C0B-D8B9-EEF0-52B4-67AF478DEA79}"/>
                  </a:ext>
                </a:extLst>
              </p:cNvPr>
              <p:cNvSpPr/>
              <p:nvPr/>
            </p:nvSpPr>
            <p:spPr bwMode="auto">
              <a:xfrm>
                <a:off x="6783687" y="3094016"/>
                <a:ext cx="241297" cy="279090"/>
              </a:xfrm>
              <a:prstGeom prst="blockArc">
                <a:avLst>
                  <a:gd name="adj1" fmla="val 10800000"/>
                  <a:gd name="adj2" fmla="val 21373037"/>
                  <a:gd name="adj3" fmla="val 6064"/>
                </a:avLst>
              </a:prstGeom>
              <a:solidFill>
                <a:schemeClr val="tx1"/>
              </a:solid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143" name="Straight Arrow Connector 142">
                <a:extLst>
                  <a:ext uri="{FF2B5EF4-FFF2-40B4-BE49-F238E27FC236}">
                    <a16:creationId xmlns:a16="http://schemas.microsoft.com/office/drawing/2014/main" id="{AE930E48-1247-E876-C6C7-2268B8386266}"/>
                  </a:ext>
                </a:extLst>
              </p:cNvPr>
              <p:cNvCxnSpPr>
                <a:cxnSpLocks/>
              </p:cNvCxnSpPr>
              <p:nvPr/>
            </p:nvCxnSpPr>
            <p:spPr bwMode="auto">
              <a:xfrm flipH="1" flipV="1">
                <a:off x="6784975" y="3003550"/>
                <a:ext cx="119360" cy="222175"/>
              </a:xfrm>
              <a:prstGeom prst="straightConnector1">
                <a:avLst/>
              </a:prstGeom>
              <a:ln w="12700">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grpSp>
        <mc:AlternateContent xmlns:mc="http://schemas.openxmlformats.org/markup-compatibility/2006" xmlns:a14="http://schemas.microsoft.com/office/drawing/2010/main">
          <mc:Choice Requires="a14">
            <p:sp>
              <p:nvSpPr>
                <p:cNvPr id="147" name="TextBox 146">
                  <a:extLst>
                    <a:ext uri="{FF2B5EF4-FFF2-40B4-BE49-F238E27FC236}">
                      <a16:creationId xmlns:a16="http://schemas.microsoft.com/office/drawing/2014/main" id="{17678419-1A47-E5CD-911D-EB2D1271D76A}"/>
                    </a:ext>
                  </a:extLst>
                </p:cNvPr>
                <p:cNvSpPr txBox="1"/>
                <p:nvPr/>
              </p:nvSpPr>
              <p:spPr>
                <a:xfrm>
                  <a:off x="10808509" y="1225600"/>
                  <a:ext cx="395900" cy="461665"/>
                </a:xfrm>
                <a:prstGeom prst="rect">
                  <a:avLst/>
                </a:prstGeom>
                <a:noFill/>
                <a:ln w="12700">
                  <a:miter lim="400000"/>
                </a:ln>
                <a:extLst>
                  <a:ext uri="{C572A759-6A51-4108-AA02-DFA0A04FC94B}">
                    <ma14:wrappingTextBoxFlag xmlns="" xmlns:m="http://schemas.openxmlformats.org/officeDocument/2006/math" xmlns:ma14="http://schemas.microsoft.com/office/mac/drawingml/2011/main" val="1"/>
                  </a:ext>
                </a:extLst>
              </p:spPr>
              <p:txBody>
                <a:bodyPr wrap="square">
                  <a:spAutoFit/>
                </a:bodyPr>
                <a:lstStyle/>
                <a:p>
                  <a:pPr algn="ct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ea typeface="Cambria Math" panose="02040503050406030204" pitchFamily="18" charset="0"/>
                          </a:rPr>
                          <m:t>𝑂</m:t>
                        </m:r>
                      </m:oMath>
                    </m:oMathPara>
                  </a14:m>
                  <a:endParaRPr lang="en-CH" sz="2400" dirty="0">
                    <a:latin typeface="Cambria Math" panose="02040503050406030204" pitchFamily="18" charset="0"/>
                    <a:ea typeface="Cambria Math" panose="02040503050406030204" pitchFamily="18" charset="0"/>
                  </a:endParaRPr>
                </a:p>
              </p:txBody>
            </p:sp>
          </mc:Choice>
          <mc:Fallback xmlns="">
            <p:sp>
              <p:nvSpPr>
                <p:cNvPr id="147" name="TextBox 146">
                  <a:extLst>
                    <a:ext uri="{FF2B5EF4-FFF2-40B4-BE49-F238E27FC236}">
                      <a16:creationId xmlns:a16="http://schemas.microsoft.com/office/drawing/2014/main" id="{17678419-1A47-E5CD-911D-EB2D1271D76A}"/>
                    </a:ext>
                  </a:extLst>
                </p:cNvPr>
                <p:cNvSpPr txBox="1">
                  <a:spLocks noRot="1" noChangeAspect="1" noMove="1" noResize="1" noEditPoints="1" noAdjustHandles="1" noChangeArrowheads="1" noChangeShapeType="1" noTextEdit="1"/>
                </p:cNvSpPr>
                <p:nvPr/>
              </p:nvSpPr>
              <p:spPr>
                <a:xfrm>
                  <a:off x="10808509" y="1225600"/>
                  <a:ext cx="395900" cy="461665"/>
                </a:xfrm>
                <a:prstGeom prst="rect">
                  <a:avLst/>
                </a:prstGeom>
                <a:blipFill>
                  <a:blip r:embed="rId2"/>
                  <a:stretch>
                    <a:fillRect l="-12308"/>
                  </a:stretch>
                </a:blipFill>
                <a:ln w="12700">
                  <a:miter lim="400000"/>
                </a:ln>
                <a:extLst>
                  <a:ext uri="{C572A759-6A51-4108-AA02-DFA0A04FC94B}">
                    <ma14:wrappingTextBoxFlag xmlns:a14="http://schemas.microsoft.com/office/drawing/2010/main" xmlns="" xmlns:m="http://schemas.openxmlformats.org/officeDocument/2006/math" xmlns:ma14="http://schemas.microsoft.com/office/mac/drawingml/2011/main" val="1"/>
                  </a:ext>
                </a:extLst>
              </p:spPr>
              <p:txBody>
                <a:bodyPr/>
                <a:lstStyle/>
                <a:p>
                  <a:r>
                    <a:rPr lang="en-US">
                      <a:noFill/>
                    </a:rPr>
                    <a:t> </a:t>
                  </a:r>
                </a:p>
              </p:txBody>
            </p:sp>
          </mc:Fallback>
        </mc:AlternateContent>
      </p:grpSp>
      <p:grpSp>
        <p:nvGrpSpPr>
          <p:cNvPr id="209" name="Group 208">
            <a:extLst>
              <a:ext uri="{FF2B5EF4-FFF2-40B4-BE49-F238E27FC236}">
                <a16:creationId xmlns:a16="http://schemas.microsoft.com/office/drawing/2014/main" id="{3F7A36F1-B3EE-D1F9-CA13-3678EB6573CA}"/>
              </a:ext>
            </a:extLst>
          </p:cNvPr>
          <p:cNvGrpSpPr/>
          <p:nvPr/>
        </p:nvGrpSpPr>
        <p:grpSpPr>
          <a:xfrm>
            <a:off x="1014322" y="4320538"/>
            <a:ext cx="4510833" cy="1740539"/>
            <a:chOff x="6822706" y="3444381"/>
            <a:chExt cx="4510833" cy="1740539"/>
          </a:xfrm>
        </p:grpSpPr>
        <p:grpSp>
          <p:nvGrpSpPr>
            <p:cNvPr id="148" name="Group 147">
              <a:extLst>
                <a:ext uri="{FF2B5EF4-FFF2-40B4-BE49-F238E27FC236}">
                  <a16:creationId xmlns:a16="http://schemas.microsoft.com/office/drawing/2014/main" id="{6F68F652-04CF-5A23-05A1-83224D8337B2}"/>
                </a:ext>
              </a:extLst>
            </p:cNvPr>
            <p:cNvGrpSpPr/>
            <p:nvPr/>
          </p:nvGrpSpPr>
          <p:grpSpPr>
            <a:xfrm>
              <a:off x="6822706" y="3653827"/>
              <a:ext cx="2321762" cy="965342"/>
              <a:chOff x="8693539" y="3515157"/>
              <a:chExt cx="1111205" cy="965342"/>
            </a:xfrm>
          </p:grpSpPr>
          <p:cxnSp>
            <p:nvCxnSpPr>
              <p:cNvPr id="149" name="Straight Connector 148">
                <a:extLst>
                  <a:ext uri="{FF2B5EF4-FFF2-40B4-BE49-F238E27FC236}">
                    <a16:creationId xmlns:a16="http://schemas.microsoft.com/office/drawing/2014/main" id="{1B338215-9A3B-AF22-CE41-3A56B974F94C}"/>
                  </a:ext>
                </a:extLst>
              </p:cNvPr>
              <p:cNvCxnSpPr>
                <a:cxnSpLocks/>
              </p:cNvCxnSpPr>
              <p:nvPr/>
            </p:nvCxnSpPr>
            <p:spPr bwMode="auto">
              <a:xfrm>
                <a:off x="8693539" y="3515157"/>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0" name="Straight Connector 149">
                <a:extLst>
                  <a:ext uri="{FF2B5EF4-FFF2-40B4-BE49-F238E27FC236}">
                    <a16:creationId xmlns:a16="http://schemas.microsoft.com/office/drawing/2014/main" id="{B8CC58E2-47BB-EE65-C125-E67AD35DCDC5}"/>
                  </a:ext>
                </a:extLst>
              </p:cNvPr>
              <p:cNvCxnSpPr>
                <a:cxnSpLocks/>
              </p:cNvCxnSpPr>
              <p:nvPr/>
            </p:nvCxnSpPr>
            <p:spPr bwMode="auto">
              <a:xfrm>
                <a:off x="8693539" y="3708225"/>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1" name="Straight Connector 150">
                <a:extLst>
                  <a:ext uri="{FF2B5EF4-FFF2-40B4-BE49-F238E27FC236}">
                    <a16:creationId xmlns:a16="http://schemas.microsoft.com/office/drawing/2014/main" id="{CCE983A3-B5F0-4A51-0011-5A9049B46EE1}"/>
                  </a:ext>
                </a:extLst>
              </p:cNvPr>
              <p:cNvCxnSpPr>
                <a:cxnSpLocks/>
              </p:cNvCxnSpPr>
              <p:nvPr/>
            </p:nvCxnSpPr>
            <p:spPr bwMode="auto">
              <a:xfrm>
                <a:off x="8693539" y="3901293"/>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2" name="Straight Connector 151">
                <a:extLst>
                  <a:ext uri="{FF2B5EF4-FFF2-40B4-BE49-F238E27FC236}">
                    <a16:creationId xmlns:a16="http://schemas.microsoft.com/office/drawing/2014/main" id="{337991CB-C4BF-CD9F-8115-1929A476D18C}"/>
                  </a:ext>
                </a:extLst>
              </p:cNvPr>
              <p:cNvCxnSpPr>
                <a:cxnSpLocks/>
              </p:cNvCxnSpPr>
              <p:nvPr/>
            </p:nvCxnSpPr>
            <p:spPr bwMode="auto">
              <a:xfrm>
                <a:off x="8693539" y="4094361"/>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3" name="Straight Connector 152">
                <a:extLst>
                  <a:ext uri="{FF2B5EF4-FFF2-40B4-BE49-F238E27FC236}">
                    <a16:creationId xmlns:a16="http://schemas.microsoft.com/office/drawing/2014/main" id="{9B3C380A-116D-8CAB-EEAD-467600C43208}"/>
                  </a:ext>
                </a:extLst>
              </p:cNvPr>
              <p:cNvCxnSpPr>
                <a:cxnSpLocks/>
              </p:cNvCxnSpPr>
              <p:nvPr/>
            </p:nvCxnSpPr>
            <p:spPr bwMode="auto">
              <a:xfrm>
                <a:off x="8693539" y="428742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4" name="Straight Connector 153">
                <a:extLst>
                  <a:ext uri="{FF2B5EF4-FFF2-40B4-BE49-F238E27FC236}">
                    <a16:creationId xmlns:a16="http://schemas.microsoft.com/office/drawing/2014/main" id="{E9FB701D-DBD8-0B0B-5990-46EECB1857B9}"/>
                  </a:ext>
                </a:extLst>
              </p:cNvPr>
              <p:cNvCxnSpPr>
                <a:cxnSpLocks/>
              </p:cNvCxnSpPr>
              <p:nvPr/>
            </p:nvCxnSpPr>
            <p:spPr bwMode="auto">
              <a:xfrm>
                <a:off x="8693539" y="4480499"/>
                <a:ext cx="111120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sp>
          <p:nvSpPr>
            <p:cNvPr id="166" name="TextBox 165">
              <a:extLst>
                <a:ext uri="{FF2B5EF4-FFF2-40B4-BE49-F238E27FC236}">
                  <a16:creationId xmlns:a16="http://schemas.microsoft.com/office/drawing/2014/main" id="{F09A4E16-E46C-A54F-90B0-E01BD3735AE3}"/>
                </a:ext>
              </a:extLst>
            </p:cNvPr>
            <p:cNvSpPr txBox="1"/>
            <p:nvPr/>
          </p:nvSpPr>
          <p:spPr>
            <a:xfrm>
              <a:off x="7751856" y="4815588"/>
              <a:ext cx="487597" cy="369332"/>
            </a:xfrm>
            <a:prstGeom prst="rect">
              <a:avLst/>
            </a:prstGeom>
            <a:noFill/>
            <a:ln w="12700">
              <a:miter lim="400000"/>
            </a:ln>
            <a:extLst>
              <a:ext uri="{C572A759-6A51-4108-AA02-DFA0A04FC94B}">
                <ma14:wrappingTextBoxFlag xmlns:mc="http://schemas.openxmlformats.org/markup-compatibility/2006" xmlns:a14="http://schemas.microsoft.com/office/drawing/2010/main" xmlns="" xmlns:m="http://schemas.openxmlformats.org/officeDocument/2006/math" xmlns:ma14="http://schemas.microsoft.com/office/mac/drawingml/2011/main" val="1"/>
              </a:ext>
            </a:extLst>
          </p:spPr>
          <p:txBody>
            <a:bodyPr wrap="square">
              <a:spAutoFit/>
            </a:bodyPr>
            <a:lstStyle/>
            <a:p>
              <a:pPr algn="ctr"/>
              <a:r>
                <a:rPr lang="en-US" dirty="0">
                  <a:solidFill>
                    <a:schemeClr val="accent2">
                      <a:lumMod val="50000"/>
                    </a:schemeClr>
                  </a:solidFill>
                  <a:latin typeface="Cambria Math" panose="02040503050406030204" pitchFamily="18" charset="0"/>
                  <a:ea typeface="Cambria Math" panose="02040503050406030204" pitchFamily="18" charset="0"/>
                </a:rPr>
                <a:t>U</a:t>
              </a:r>
              <a:r>
                <a:rPr lang="en-US" baseline="-25000" dirty="0">
                  <a:solidFill>
                    <a:schemeClr val="accent2">
                      <a:lumMod val="50000"/>
                    </a:schemeClr>
                  </a:solidFill>
                  <a:latin typeface="Cambria Math" panose="02040503050406030204" pitchFamily="18" charset="0"/>
                  <a:ea typeface="Cambria Math" panose="02040503050406030204" pitchFamily="18" charset="0"/>
                </a:rPr>
                <a:t>Q</a:t>
              </a:r>
              <a:endParaRPr lang="en-CH" dirty="0">
                <a:solidFill>
                  <a:schemeClr val="accent2">
                    <a:lumMod val="50000"/>
                  </a:schemeClr>
                </a:solidFill>
                <a:latin typeface="Cambria Math" panose="02040503050406030204" pitchFamily="18" charset="0"/>
                <a:ea typeface="Cambria Math" panose="02040503050406030204" pitchFamily="18" charset="0"/>
              </a:endParaRPr>
            </a:p>
          </p:txBody>
        </p:sp>
        <p:sp>
          <p:nvSpPr>
            <p:cNvPr id="167" name="Rectangle: Rounded Corners 60">
              <a:extLst>
                <a:ext uri="{FF2B5EF4-FFF2-40B4-BE49-F238E27FC236}">
                  <a16:creationId xmlns:a16="http://schemas.microsoft.com/office/drawing/2014/main" id="{3439E0A5-06E8-0A9E-B5FD-D4F1C57C525C}"/>
                </a:ext>
              </a:extLst>
            </p:cNvPr>
            <p:cNvSpPr/>
            <p:nvPr/>
          </p:nvSpPr>
          <p:spPr bwMode="auto">
            <a:xfrm>
              <a:off x="7000077" y="3568467"/>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8" name="Rectangle: Rounded Corners 61">
              <a:extLst>
                <a:ext uri="{FF2B5EF4-FFF2-40B4-BE49-F238E27FC236}">
                  <a16:creationId xmlns:a16="http://schemas.microsoft.com/office/drawing/2014/main" id="{2B22EAE2-EFCF-E117-928C-55F3806E48D9}"/>
                </a:ext>
              </a:extLst>
            </p:cNvPr>
            <p:cNvSpPr/>
            <p:nvPr/>
          </p:nvSpPr>
          <p:spPr bwMode="auto">
            <a:xfrm>
              <a:off x="7000076" y="397350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69" name="Rectangle: Rounded Corners 62">
              <a:extLst>
                <a:ext uri="{FF2B5EF4-FFF2-40B4-BE49-F238E27FC236}">
                  <a16:creationId xmlns:a16="http://schemas.microsoft.com/office/drawing/2014/main" id="{D92E7D70-1CC9-F597-C2D3-499205CABF37}"/>
                </a:ext>
              </a:extLst>
            </p:cNvPr>
            <p:cNvSpPr/>
            <p:nvPr/>
          </p:nvSpPr>
          <p:spPr bwMode="auto">
            <a:xfrm>
              <a:off x="7000076" y="437853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0" name="Rectangle: Rounded Corners 63">
              <a:extLst>
                <a:ext uri="{FF2B5EF4-FFF2-40B4-BE49-F238E27FC236}">
                  <a16:creationId xmlns:a16="http://schemas.microsoft.com/office/drawing/2014/main" id="{751AC24D-C76B-3058-BDA5-4D096E768990}"/>
                </a:ext>
              </a:extLst>
            </p:cNvPr>
            <p:cNvSpPr/>
            <p:nvPr/>
          </p:nvSpPr>
          <p:spPr bwMode="auto">
            <a:xfrm>
              <a:off x="7339222" y="375087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1" name="Rectangle: Rounded Corners 64">
              <a:extLst>
                <a:ext uri="{FF2B5EF4-FFF2-40B4-BE49-F238E27FC236}">
                  <a16:creationId xmlns:a16="http://schemas.microsoft.com/office/drawing/2014/main" id="{0967FBCB-5912-6F60-76C7-C89D4FF72D03}"/>
                </a:ext>
              </a:extLst>
            </p:cNvPr>
            <p:cNvSpPr/>
            <p:nvPr/>
          </p:nvSpPr>
          <p:spPr bwMode="auto">
            <a:xfrm>
              <a:off x="7339222" y="4156028"/>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2" name="Rectangle: Rounded Corners 65">
              <a:extLst>
                <a:ext uri="{FF2B5EF4-FFF2-40B4-BE49-F238E27FC236}">
                  <a16:creationId xmlns:a16="http://schemas.microsoft.com/office/drawing/2014/main" id="{847A074D-9B63-77F5-9305-6D46C74E74EA}"/>
                </a:ext>
              </a:extLst>
            </p:cNvPr>
            <p:cNvSpPr/>
            <p:nvPr/>
          </p:nvSpPr>
          <p:spPr bwMode="auto">
            <a:xfrm>
              <a:off x="7673072" y="357231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3" name="Rectangle: Rounded Corners 66">
              <a:extLst>
                <a:ext uri="{FF2B5EF4-FFF2-40B4-BE49-F238E27FC236}">
                  <a16:creationId xmlns:a16="http://schemas.microsoft.com/office/drawing/2014/main" id="{6D13E7D7-F2CB-93DE-A73C-F5183CE78B80}"/>
                </a:ext>
              </a:extLst>
            </p:cNvPr>
            <p:cNvSpPr/>
            <p:nvPr/>
          </p:nvSpPr>
          <p:spPr bwMode="auto">
            <a:xfrm>
              <a:off x="7673071" y="3763682"/>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4" name="Rectangle: Rounded Corners 67">
              <a:extLst>
                <a:ext uri="{FF2B5EF4-FFF2-40B4-BE49-F238E27FC236}">
                  <a16:creationId xmlns:a16="http://schemas.microsoft.com/office/drawing/2014/main" id="{5C440AD3-EF29-5339-2DF8-7616E48D0688}"/>
                </a:ext>
              </a:extLst>
            </p:cNvPr>
            <p:cNvSpPr/>
            <p:nvPr/>
          </p:nvSpPr>
          <p:spPr bwMode="auto">
            <a:xfrm>
              <a:off x="7673071" y="3954033"/>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5" name="Rectangle: Rounded Corners 68">
              <a:extLst>
                <a:ext uri="{FF2B5EF4-FFF2-40B4-BE49-F238E27FC236}">
                  <a16:creationId xmlns:a16="http://schemas.microsoft.com/office/drawing/2014/main" id="{34B642E2-92B0-FDC1-9B00-AFB16F417E5E}"/>
                </a:ext>
              </a:extLst>
            </p:cNvPr>
            <p:cNvSpPr/>
            <p:nvPr/>
          </p:nvSpPr>
          <p:spPr bwMode="auto">
            <a:xfrm>
              <a:off x="7673396" y="414860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6" name="Rectangle: Rounded Corners 69">
              <a:extLst>
                <a:ext uri="{FF2B5EF4-FFF2-40B4-BE49-F238E27FC236}">
                  <a16:creationId xmlns:a16="http://schemas.microsoft.com/office/drawing/2014/main" id="{CA1A8E9C-7880-A6B7-9D18-71313BCDE277}"/>
                </a:ext>
              </a:extLst>
            </p:cNvPr>
            <p:cNvSpPr/>
            <p:nvPr/>
          </p:nvSpPr>
          <p:spPr bwMode="auto">
            <a:xfrm>
              <a:off x="7671639" y="434279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7" name="Rectangle: Rounded Corners 70">
              <a:extLst>
                <a:ext uri="{FF2B5EF4-FFF2-40B4-BE49-F238E27FC236}">
                  <a16:creationId xmlns:a16="http://schemas.microsoft.com/office/drawing/2014/main" id="{CC619F86-5AAD-1FE4-7D05-188DB820CDAE}"/>
                </a:ext>
              </a:extLst>
            </p:cNvPr>
            <p:cNvSpPr/>
            <p:nvPr/>
          </p:nvSpPr>
          <p:spPr bwMode="auto">
            <a:xfrm>
              <a:off x="7671638" y="4532508"/>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8" name="Rectangle: Rounded Corners 89">
              <a:extLst>
                <a:ext uri="{FF2B5EF4-FFF2-40B4-BE49-F238E27FC236}">
                  <a16:creationId xmlns:a16="http://schemas.microsoft.com/office/drawing/2014/main" id="{47D152D0-A192-F909-EB37-8A4DA682705E}"/>
                </a:ext>
              </a:extLst>
            </p:cNvPr>
            <p:cNvSpPr/>
            <p:nvPr/>
          </p:nvSpPr>
          <p:spPr bwMode="auto">
            <a:xfrm>
              <a:off x="8023491" y="3567975"/>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79" name="Rectangle: Rounded Corners 90">
              <a:extLst>
                <a:ext uri="{FF2B5EF4-FFF2-40B4-BE49-F238E27FC236}">
                  <a16:creationId xmlns:a16="http://schemas.microsoft.com/office/drawing/2014/main" id="{E6D5E95D-1E13-B428-4D8F-528325A1D89F}"/>
                </a:ext>
              </a:extLst>
            </p:cNvPr>
            <p:cNvSpPr/>
            <p:nvPr/>
          </p:nvSpPr>
          <p:spPr bwMode="auto">
            <a:xfrm>
              <a:off x="8023490" y="3973009"/>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0" name="Rectangle: Rounded Corners 91">
              <a:extLst>
                <a:ext uri="{FF2B5EF4-FFF2-40B4-BE49-F238E27FC236}">
                  <a16:creationId xmlns:a16="http://schemas.microsoft.com/office/drawing/2014/main" id="{CE2BC032-F7BA-AF8B-EBB6-B14E4C08689E}"/>
                </a:ext>
              </a:extLst>
            </p:cNvPr>
            <p:cNvSpPr/>
            <p:nvPr/>
          </p:nvSpPr>
          <p:spPr bwMode="auto">
            <a:xfrm>
              <a:off x="8023490" y="4378043"/>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1" name="Rectangle: Rounded Corners 92">
              <a:extLst>
                <a:ext uri="{FF2B5EF4-FFF2-40B4-BE49-F238E27FC236}">
                  <a16:creationId xmlns:a16="http://schemas.microsoft.com/office/drawing/2014/main" id="{54A9F8EC-274D-2ED9-CB7A-7F04401548A9}"/>
                </a:ext>
              </a:extLst>
            </p:cNvPr>
            <p:cNvSpPr/>
            <p:nvPr/>
          </p:nvSpPr>
          <p:spPr bwMode="auto">
            <a:xfrm>
              <a:off x="8362636" y="3750381"/>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2" name="Rectangle: Rounded Corners 93">
              <a:extLst>
                <a:ext uri="{FF2B5EF4-FFF2-40B4-BE49-F238E27FC236}">
                  <a16:creationId xmlns:a16="http://schemas.microsoft.com/office/drawing/2014/main" id="{B73A2212-4499-2DD1-2DDD-F4D39EBEDD39}"/>
                </a:ext>
              </a:extLst>
            </p:cNvPr>
            <p:cNvSpPr/>
            <p:nvPr/>
          </p:nvSpPr>
          <p:spPr bwMode="auto">
            <a:xfrm>
              <a:off x="8362636" y="4155536"/>
              <a:ext cx="246367" cy="364813"/>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3" name="Rectangle: Rounded Corners 94">
              <a:extLst>
                <a:ext uri="{FF2B5EF4-FFF2-40B4-BE49-F238E27FC236}">
                  <a16:creationId xmlns:a16="http://schemas.microsoft.com/office/drawing/2014/main" id="{008A8962-952E-5F8B-099B-79716DDDCC07}"/>
                </a:ext>
              </a:extLst>
            </p:cNvPr>
            <p:cNvSpPr/>
            <p:nvPr/>
          </p:nvSpPr>
          <p:spPr bwMode="auto">
            <a:xfrm>
              <a:off x="8696486" y="357182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4" name="Rectangle: Rounded Corners 95">
              <a:extLst>
                <a:ext uri="{FF2B5EF4-FFF2-40B4-BE49-F238E27FC236}">
                  <a16:creationId xmlns:a16="http://schemas.microsoft.com/office/drawing/2014/main" id="{956086E8-54E3-6849-2D2D-BEB762351C6D}"/>
                </a:ext>
              </a:extLst>
            </p:cNvPr>
            <p:cNvSpPr/>
            <p:nvPr/>
          </p:nvSpPr>
          <p:spPr bwMode="auto">
            <a:xfrm>
              <a:off x="8696485" y="3763190"/>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5" name="Rectangle: Rounded Corners 96">
              <a:extLst>
                <a:ext uri="{FF2B5EF4-FFF2-40B4-BE49-F238E27FC236}">
                  <a16:creationId xmlns:a16="http://schemas.microsoft.com/office/drawing/2014/main" id="{327D96E4-0640-E4B0-9427-0785FEAC67DD}"/>
                </a:ext>
              </a:extLst>
            </p:cNvPr>
            <p:cNvSpPr/>
            <p:nvPr/>
          </p:nvSpPr>
          <p:spPr bwMode="auto">
            <a:xfrm>
              <a:off x="8696485" y="3953541"/>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6" name="Rectangle: Rounded Corners 97">
              <a:extLst>
                <a:ext uri="{FF2B5EF4-FFF2-40B4-BE49-F238E27FC236}">
                  <a16:creationId xmlns:a16="http://schemas.microsoft.com/office/drawing/2014/main" id="{ACD1F441-1FA4-B3F2-286A-D5D5F8EDD52F}"/>
                </a:ext>
              </a:extLst>
            </p:cNvPr>
            <p:cNvSpPr/>
            <p:nvPr/>
          </p:nvSpPr>
          <p:spPr bwMode="auto">
            <a:xfrm>
              <a:off x="8696810" y="414811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7" name="Rectangle: Rounded Corners 98">
              <a:extLst>
                <a:ext uri="{FF2B5EF4-FFF2-40B4-BE49-F238E27FC236}">
                  <a16:creationId xmlns:a16="http://schemas.microsoft.com/office/drawing/2014/main" id="{B0014D54-6538-C3F4-CEF0-D92CE0F30290}"/>
                </a:ext>
              </a:extLst>
            </p:cNvPr>
            <p:cNvSpPr/>
            <p:nvPr/>
          </p:nvSpPr>
          <p:spPr bwMode="auto">
            <a:xfrm>
              <a:off x="8695053" y="434230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8" name="Rectangle: Rounded Corners 99">
              <a:extLst>
                <a:ext uri="{FF2B5EF4-FFF2-40B4-BE49-F238E27FC236}">
                  <a16:creationId xmlns:a16="http://schemas.microsoft.com/office/drawing/2014/main" id="{FC4C1736-3E6B-8DF3-C408-7B3325A2ECAC}"/>
                </a:ext>
              </a:extLst>
            </p:cNvPr>
            <p:cNvSpPr/>
            <p:nvPr/>
          </p:nvSpPr>
          <p:spPr bwMode="auto">
            <a:xfrm>
              <a:off x="8695052" y="4532016"/>
              <a:ext cx="246367" cy="158520"/>
            </a:xfrm>
            <a:prstGeom prst="roundRect">
              <a:avLst/>
            </a:prstGeom>
            <a:solidFill>
              <a:schemeClr val="accent2">
                <a:lumMod val="75000"/>
              </a:schemeClr>
            </a:solidFill>
            <a:ln w="19050">
              <a:solidFill>
                <a:schemeClr val="accent2">
                  <a:lumMod val="75000"/>
                </a:schemeClr>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CH" sz="1400" b="0" i="0" u="none" strike="noStrike" cap="none" normalizeH="0" baseline="0" dirty="0">
                <a:ln>
                  <a:noFill/>
                </a:ln>
                <a:solidFill>
                  <a:schemeClr val="bg1"/>
                </a:solidFill>
                <a:effectLst/>
                <a:latin typeface="+mn-lt"/>
              </a:endParaRPr>
            </a:p>
          </p:txBody>
        </p:sp>
        <p:sp>
          <p:nvSpPr>
            <p:cNvPr id="189" name="Rounded Rectangle 188">
              <a:extLst>
                <a:ext uri="{FF2B5EF4-FFF2-40B4-BE49-F238E27FC236}">
                  <a16:creationId xmlns:a16="http://schemas.microsoft.com/office/drawing/2014/main" id="{677D184B-5B27-6DC8-C6FA-7DD8BD2B7A51}"/>
                </a:ext>
              </a:extLst>
            </p:cNvPr>
            <p:cNvSpPr/>
            <p:nvPr/>
          </p:nvSpPr>
          <p:spPr bwMode="auto">
            <a:xfrm>
              <a:off x="6934291" y="3444381"/>
              <a:ext cx="2066636" cy="1364673"/>
            </a:xfrm>
            <a:prstGeom prst="roundRect">
              <a:avLst>
                <a:gd name="adj" fmla="val 5499"/>
              </a:avLst>
            </a:prstGeom>
            <a:no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grpSp>
          <p:nvGrpSpPr>
            <p:cNvPr id="192" name="Group 191">
              <a:extLst>
                <a:ext uri="{FF2B5EF4-FFF2-40B4-BE49-F238E27FC236}">
                  <a16:creationId xmlns:a16="http://schemas.microsoft.com/office/drawing/2014/main" id="{6E888421-060A-3B89-74E3-DB40E688BF8B}"/>
                </a:ext>
              </a:extLst>
            </p:cNvPr>
            <p:cNvGrpSpPr/>
            <p:nvPr/>
          </p:nvGrpSpPr>
          <p:grpSpPr>
            <a:xfrm>
              <a:off x="9345392" y="3953541"/>
              <a:ext cx="364521" cy="426533"/>
              <a:chOff x="6722076" y="2946573"/>
              <a:chExt cx="364521" cy="426533"/>
            </a:xfrm>
          </p:grpSpPr>
          <p:sp>
            <p:nvSpPr>
              <p:cNvPr id="193" name="Rectangle 192">
                <a:extLst>
                  <a:ext uri="{FF2B5EF4-FFF2-40B4-BE49-F238E27FC236}">
                    <a16:creationId xmlns:a16="http://schemas.microsoft.com/office/drawing/2014/main" id="{819041AE-E260-DF6F-E987-45BE0C1D2C65}"/>
                  </a:ext>
                </a:extLst>
              </p:cNvPr>
              <p:cNvSpPr/>
              <p:nvPr/>
            </p:nvSpPr>
            <p:spPr bwMode="auto">
              <a:xfrm>
                <a:off x="6722076" y="2946573"/>
                <a:ext cx="364521" cy="330025"/>
              </a:xfrm>
              <a:prstGeom prst="rect">
                <a:avLst/>
              </a:prstGeom>
              <a:no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94" name="Block Arc 193">
                <a:extLst>
                  <a:ext uri="{FF2B5EF4-FFF2-40B4-BE49-F238E27FC236}">
                    <a16:creationId xmlns:a16="http://schemas.microsoft.com/office/drawing/2014/main" id="{2CD093CD-A6B4-F5E3-53BC-7D0F26430667}"/>
                  </a:ext>
                </a:extLst>
              </p:cNvPr>
              <p:cNvSpPr/>
              <p:nvPr/>
            </p:nvSpPr>
            <p:spPr bwMode="auto">
              <a:xfrm>
                <a:off x="6783687" y="3094016"/>
                <a:ext cx="241297" cy="279090"/>
              </a:xfrm>
              <a:prstGeom prst="blockArc">
                <a:avLst>
                  <a:gd name="adj1" fmla="val 10800000"/>
                  <a:gd name="adj2" fmla="val 21373037"/>
                  <a:gd name="adj3" fmla="val 6064"/>
                </a:avLst>
              </a:prstGeom>
              <a:solidFill>
                <a:schemeClr val="tx1"/>
              </a:solidFill>
              <a:ln w="19050">
                <a:solidFill>
                  <a:srgbClr val="16161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195" name="Straight Arrow Connector 194">
                <a:extLst>
                  <a:ext uri="{FF2B5EF4-FFF2-40B4-BE49-F238E27FC236}">
                    <a16:creationId xmlns:a16="http://schemas.microsoft.com/office/drawing/2014/main" id="{B20397B6-FCB2-AD01-1637-C623E445F9B4}"/>
                  </a:ext>
                </a:extLst>
              </p:cNvPr>
              <p:cNvCxnSpPr>
                <a:cxnSpLocks/>
              </p:cNvCxnSpPr>
              <p:nvPr/>
            </p:nvCxnSpPr>
            <p:spPr bwMode="auto">
              <a:xfrm flipH="1" flipV="1">
                <a:off x="6784975" y="3003550"/>
                <a:ext cx="119360" cy="222175"/>
              </a:xfrm>
              <a:prstGeom prst="straightConnector1">
                <a:avLst/>
              </a:prstGeom>
              <a:ln w="12700">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grpSp>
        <p:pic>
          <p:nvPicPr>
            <p:cNvPr id="202" name="Picture 201">
              <a:extLst>
                <a:ext uri="{FF2B5EF4-FFF2-40B4-BE49-F238E27FC236}">
                  <a16:creationId xmlns:a16="http://schemas.microsoft.com/office/drawing/2014/main" id="{D8BC0A1F-7BB1-A3EA-6AC8-C72E0E7DD65A}"/>
                </a:ext>
              </a:extLst>
            </p:cNvPr>
            <p:cNvPicPr>
              <a:picLocks noChangeAspect="1"/>
            </p:cNvPicPr>
            <p:nvPr/>
          </p:nvPicPr>
          <p:blipFill>
            <a:blip r:embed="rId3"/>
            <a:stretch>
              <a:fillRect/>
            </a:stretch>
          </p:blipFill>
          <p:spPr>
            <a:xfrm>
              <a:off x="9840449" y="3892067"/>
              <a:ext cx="1457528" cy="392225"/>
            </a:xfrm>
            <a:prstGeom prst="rect">
              <a:avLst/>
            </a:prstGeom>
          </p:spPr>
        </p:pic>
        <p:pic>
          <p:nvPicPr>
            <p:cNvPr id="203" name="Picture 202">
              <a:extLst>
                <a:ext uri="{FF2B5EF4-FFF2-40B4-BE49-F238E27FC236}">
                  <a16:creationId xmlns:a16="http://schemas.microsoft.com/office/drawing/2014/main" id="{B6F64C44-F092-C9B3-5933-56BA08D44BC7}"/>
                </a:ext>
              </a:extLst>
            </p:cNvPr>
            <p:cNvPicPr>
              <a:picLocks noChangeAspect="1"/>
            </p:cNvPicPr>
            <p:nvPr/>
          </p:nvPicPr>
          <p:blipFill>
            <a:blip r:embed="rId4"/>
            <a:stretch>
              <a:fillRect/>
            </a:stretch>
          </p:blipFill>
          <p:spPr>
            <a:xfrm>
              <a:off x="10091709" y="4411072"/>
              <a:ext cx="1241830" cy="682270"/>
            </a:xfrm>
            <a:prstGeom prst="rect">
              <a:avLst/>
            </a:prstGeom>
          </p:spPr>
        </p:pic>
      </p:grpSp>
      <p:pic>
        <p:nvPicPr>
          <p:cNvPr id="204" name="Picture 203">
            <a:extLst>
              <a:ext uri="{FF2B5EF4-FFF2-40B4-BE49-F238E27FC236}">
                <a16:creationId xmlns:a16="http://schemas.microsoft.com/office/drawing/2014/main" id="{C4B3E85D-BCB2-A5B6-D679-65567DE692CE}"/>
              </a:ext>
            </a:extLst>
          </p:cNvPr>
          <p:cNvPicPr>
            <a:picLocks noChangeAspect="1"/>
          </p:cNvPicPr>
          <p:nvPr/>
        </p:nvPicPr>
        <p:blipFill>
          <a:blip r:embed="rId5"/>
          <a:stretch>
            <a:fillRect/>
          </a:stretch>
        </p:blipFill>
        <p:spPr>
          <a:xfrm>
            <a:off x="7960345" y="2145828"/>
            <a:ext cx="3027432" cy="544826"/>
          </a:xfrm>
          <a:prstGeom prst="rect">
            <a:avLst/>
          </a:prstGeom>
        </p:spPr>
      </p:pic>
      <p:pic>
        <p:nvPicPr>
          <p:cNvPr id="206" name="Picture 205">
            <a:extLst>
              <a:ext uri="{FF2B5EF4-FFF2-40B4-BE49-F238E27FC236}">
                <a16:creationId xmlns:a16="http://schemas.microsoft.com/office/drawing/2014/main" id="{C23F22B9-CD22-B5C3-D67E-FA7B87512695}"/>
              </a:ext>
            </a:extLst>
          </p:cNvPr>
          <p:cNvPicPr>
            <a:picLocks noChangeAspect="1"/>
          </p:cNvPicPr>
          <p:nvPr/>
        </p:nvPicPr>
        <p:blipFill>
          <a:blip r:embed="rId6"/>
          <a:stretch>
            <a:fillRect/>
          </a:stretch>
        </p:blipFill>
        <p:spPr>
          <a:xfrm>
            <a:off x="8412202" y="4390313"/>
            <a:ext cx="2123131" cy="544825"/>
          </a:xfrm>
          <a:prstGeom prst="rect">
            <a:avLst/>
          </a:prstGeom>
        </p:spPr>
      </p:pic>
      <p:sp>
        <p:nvSpPr>
          <p:cNvPr id="210" name="Right Brace 209">
            <a:extLst>
              <a:ext uri="{FF2B5EF4-FFF2-40B4-BE49-F238E27FC236}">
                <a16:creationId xmlns:a16="http://schemas.microsoft.com/office/drawing/2014/main" id="{7F7D2B9D-D4DA-1662-6E44-B0DDDC518807}"/>
              </a:ext>
            </a:extLst>
          </p:cNvPr>
          <p:cNvSpPr/>
          <p:nvPr/>
        </p:nvSpPr>
        <p:spPr bwMode="auto">
          <a:xfrm rot="5400000">
            <a:off x="9408271" y="2175571"/>
            <a:ext cx="192222" cy="1032037"/>
          </a:xfrm>
          <a:prstGeom prst="righ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cxnSp>
        <p:nvCxnSpPr>
          <p:cNvPr id="212" name="Straight Arrow Connector 211">
            <a:extLst>
              <a:ext uri="{FF2B5EF4-FFF2-40B4-BE49-F238E27FC236}">
                <a16:creationId xmlns:a16="http://schemas.microsoft.com/office/drawing/2014/main" id="{4E99BD5C-8135-2857-DD4A-295664078774}"/>
              </a:ext>
            </a:extLst>
          </p:cNvPr>
          <p:cNvCxnSpPr>
            <a:cxnSpLocks/>
          </p:cNvCxnSpPr>
          <p:nvPr/>
        </p:nvCxnSpPr>
        <p:spPr bwMode="auto">
          <a:xfrm flipH="1">
            <a:off x="9504659" y="3126660"/>
            <a:ext cx="1632" cy="849457"/>
          </a:xfrm>
          <a:prstGeom prst="straightConnector1">
            <a:avLst/>
          </a:prstGeom>
          <a:ln w="12700">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8" name="Title 1">
            <a:extLst>
              <a:ext uri="{FF2B5EF4-FFF2-40B4-BE49-F238E27FC236}">
                <a16:creationId xmlns:a16="http://schemas.microsoft.com/office/drawing/2014/main" id="{BDE4C388-AA5A-4C9F-564C-3FA05765854B}"/>
              </a:ext>
            </a:extLst>
          </p:cNvPr>
          <p:cNvSpPr>
            <a:spLocks noGrp="1"/>
          </p:cNvSpPr>
          <p:nvPr>
            <p:ph type="title"/>
          </p:nvPr>
        </p:nvSpPr>
        <p:spPr>
          <a:xfrm>
            <a:off x="287998" y="288036"/>
            <a:ext cx="7255801" cy="953294"/>
          </a:xfrm>
        </p:spPr>
        <p:txBody>
          <a:bodyPr/>
          <a:lstStyle/>
          <a:p>
            <a:r>
              <a:rPr lang="en-US" sz="3200" dirty="0"/>
              <a:t>Operator backpropagation (OBP)</a:t>
            </a:r>
          </a:p>
        </p:txBody>
      </p:sp>
    </p:spTree>
    <p:extLst>
      <p:ext uri="{BB962C8B-B14F-4D97-AF65-F5344CB8AC3E}">
        <p14:creationId xmlns:p14="http://schemas.microsoft.com/office/powerpoint/2010/main" val="2184267327"/>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F0896E2-E907-B371-F563-2F46ACF04458}"/>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218A9314-88FA-A89A-2C71-BD36DE3AAB32}"/>
              </a:ext>
            </a:extLst>
          </p:cNvPr>
          <p:cNvSpPr>
            <a:spLocks noGrp="1"/>
          </p:cNvSpPr>
          <p:nvPr>
            <p:ph type="sldNum" sz="quarter" idx="4"/>
          </p:nvPr>
        </p:nvSpPr>
        <p:spPr/>
        <p:txBody>
          <a:bodyPr/>
          <a:lstStyle/>
          <a:p>
            <a:fld id="{86CB4B4D-7CA3-9044-876B-883B54F8677D}" type="slidenum">
              <a:rPr lang="en-US" smtClean="0"/>
              <a:pPr/>
              <a:t>36</a:t>
            </a:fld>
            <a:endParaRPr lang="en-US" dirty="0"/>
          </a:p>
        </p:txBody>
      </p:sp>
      <p:sp>
        <p:nvSpPr>
          <p:cNvPr id="5" name="Title 1">
            <a:extLst>
              <a:ext uri="{FF2B5EF4-FFF2-40B4-BE49-F238E27FC236}">
                <a16:creationId xmlns:a16="http://schemas.microsoft.com/office/drawing/2014/main" id="{3B008BE1-A9B9-3F6C-EDD1-7E2A9EBE75F4}"/>
              </a:ext>
            </a:extLst>
          </p:cNvPr>
          <p:cNvSpPr>
            <a:spLocks noGrp="1"/>
          </p:cNvSpPr>
          <p:nvPr>
            <p:ph type="title"/>
          </p:nvPr>
        </p:nvSpPr>
        <p:spPr>
          <a:xfrm>
            <a:off x="287999" y="288036"/>
            <a:ext cx="3163444" cy="2970585"/>
          </a:xfrm>
        </p:spPr>
        <p:txBody>
          <a:bodyPr lIns="0" tIns="0" rIns="0" bIns="0" anchor="t"/>
          <a:lstStyle/>
          <a:p>
            <a:pPr>
              <a:lnSpc>
                <a:spcPct val="100000"/>
              </a:lnSpc>
            </a:pPr>
            <a:r>
              <a:rPr lang="en-US" sz="3200" dirty="0">
                <a:latin typeface="IBM Plex Mono"/>
              </a:rPr>
              <a:t>Pseudocode:</a:t>
            </a:r>
            <a:r>
              <a:rPr lang="en-US" sz="3200" dirty="0">
                <a:latin typeface="IBM Plex Sans ExtLt"/>
              </a:rPr>
              <a:t> basic usage of OBP in a </a:t>
            </a:r>
            <a:r>
              <a:rPr lang="en-US" sz="3200" dirty="0" err="1">
                <a:latin typeface="IBM Plex Sans ExtLt"/>
              </a:rPr>
              <a:t>Qiskit</a:t>
            </a:r>
            <a:r>
              <a:rPr lang="en-US" sz="3200" dirty="0">
                <a:latin typeface="IBM Plex Sans ExtLt"/>
              </a:rPr>
              <a:t> pattern</a:t>
            </a:r>
            <a:endParaRPr lang="en-US" dirty="0"/>
          </a:p>
        </p:txBody>
      </p:sp>
      <p:pic>
        <p:nvPicPr>
          <p:cNvPr id="7" name="Picture 6">
            <a:extLst>
              <a:ext uri="{FF2B5EF4-FFF2-40B4-BE49-F238E27FC236}">
                <a16:creationId xmlns:a16="http://schemas.microsoft.com/office/drawing/2014/main" id="{F9988DBE-760B-8D36-143F-68DE91A08D12}"/>
              </a:ext>
            </a:extLst>
          </p:cNvPr>
          <p:cNvPicPr>
            <a:picLocks noChangeAspect="1"/>
          </p:cNvPicPr>
          <p:nvPr/>
        </p:nvPicPr>
        <p:blipFill>
          <a:blip r:embed="rId2"/>
          <a:stretch>
            <a:fillRect/>
          </a:stretch>
        </p:blipFill>
        <p:spPr>
          <a:xfrm>
            <a:off x="5424578" y="291762"/>
            <a:ext cx="5885021" cy="6205606"/>
          </a:xfrm>
          <a:prstGeom prst="rect">
            <a:avLst/>
          </a:prstGeom>
        </p:spPr>
      </p:pic>
    </p:spTree>
    <p:extLst>
      <p:ext uri="{BB962C8B-B14F-4D97-AF65-F5344CB8AC3E}">
        <p14:creationId xmlns:p14="http://schemas.microsoft.com/office/powerpoint/2010/main" val="1462753331"/>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247BE-FF1C-59D1-C639-E0DD0F683588}"/>
              </a:ext>
            </a:extLst>
          </p:cNvPr>
          <p:cNvSpPr>
            <a:spLocks noGrp="1"/>
          </p:cNvSpPr>
          <p:nvPr>
            <p:ph type="title"/>
          </p:nvPr>
        </p:nvSpPr>
        <p:spPr>
          <a:xfrm>
            <a:off x="287300" y="210312"/>
            <a:ext cx="10600833" cy="4095750"/>
          </a:xfrm>
        </p:spPr>
        <p:txBody>
          <a:bodyPr/>
          <a:lstStyle/>
          <a:p>
            <a:br>
              <a:rPr lang="en-US" sz="7200" dirty="0">
                <a:latin typeface="IBM Plex Mono" panose="020B0509050203000203" pitchFamily="49" charset="77"/>
              </a:rPr>
            </a:br>
            <a:r>
              <a:rPr lang="en-US" sz="7200" dirty="0">
                <a:latin typeface="IBM Plex Mono" panose="020B0509050203000203" pitchFamily="49" charset="77"/>
              </a:rPr>
              <a:t>Coding example: </a:t>
            </a:r>
            <a:br>
              <a:rPr lang="en-US" sz="7200" dirty="0">
                <a:latin typeface="IBM Plex Mono" panose="020B0509050203000203" pitchFamily="49" charset="77"/>
              </a:rPr>
            </a:br>
            <a:br>
              <a:rPr lang="en-US" sz="7200" dirty="0">
                <a:latin typeface="IBM Plex Mono" panose="020B0509050203000203" pitchFamily="49" charset="77"/>
              </a:rPr>
            </a:br>
            <a:r>
              <a:rPr lang="en-US" sz="6000" dirty="0">
                <a:solidFill>
                  <a:schemeClr val="tx1">
                    <a:lumMod val="50000"/>
                    <a:lumOff val="50000"/>
                  </a:schemeClr>
                </a:solidFill>
                <a:latin typeface="IBM Plex Mono" panose="020B0509050203000203" pitchFamily="49" charset="77"/>
              </a:rPr>
              <a:t>Hamiltonian simulation workflow augmented with </a:t>
            </a:r>
            <a:br>
              <a:rPr lang="en-US" sz="6000" dirty="0">
                <a:solidFill>
                  <a:schemeClr val="tx1">
                    <a:lumMod val="50000"/>
                    <a:lumOff val="50000"/>
                  </a:schemeClr>
                </a:solidFill>
                <a:latin typeface="IBM Plex Mono" panose="020B0509050203000203" pitchFamily="49" charset="77"/>
              </a:rPr>
            </a:br>
            <a:r>
              <a:rPr lang="en-US" sz="6000" dirty="0">
                <a:solidFill>
                  <a:schemeClr val="accent1"/>
                </a:solidFill>
                <a:latin typeface="IBM Plex Mono" panose="020B0509050203000203" pitchFamily="49" charset="77"/>
              </a:rPr>
              <a:t>Qiskit addons</a:t>
            </a:r>
          </a:p>
        </p:txBody>
      </p:sp>
      <p:sp>
        <p:nvSpPr>
          <p:cNvPr id="3" name="Footer Placeholder 2">
            <a:extLst>
              <a:ext uri="{FF2B5EF4-FFF2-40B4-BE49-F238E27FC236}">
                <a16:creationId xmlns:a16="http://schemas.microsoft.com/office/drawing/2014/main" id="{0F0896E2-E907-B371-F563-2F46ACF04458}"/>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218A9314-88FA-A89A-2C71-BD36DE3AAB32}"/>
              </a:ext>
            </a:extLst>
          </p:cNvPr>
          <p:cNvSpPr>
            <a:spLocks noGrp="1"/>
          </p:cNvSpPr>
          <p:nvPr>
            <p:ph type="sldNum" sz="quarter" idx="4"/>
          </p:nvPr>
        </p:nvSpPr>
        <p:spPr/>
        <p:txBody>
          <a:bodyPr/>
          <a:lstStyle/>
          <a:p>
            <a:fld id="{86CB4B4D-7CA3-9044-876B-883B54F8677D}" type="slidenum">
              <a:rPr lang="en-US" smtClean="0"/>
              <a:pPr/>
              <a:t>37</a:t>
            </a:fld>
            <a:endParaRPr lang="en-US" dirty="0"/>
          </a:p>
        </p:txBody>
      </p:sp>
    </p:spTree>
    <p:extLst>
      <p:ext uri="{BB962C8B-B14F-4D97-AF65-F5344CB8AC3E}">
        <p14:creationId xmlns:p14="http://schemas.microsoft.com/office/powerpoint/2010/main" val="1176351279"/>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8FE51-E3CB-3E29-2129-FEA8BBE05275}"/>
              </a:ext>
            </a:extLst>
          </p:cNvPr>
          <p:cNvSpPr>
            <a:spLocks noGrp="1"/>
          </p:cNvSpPr>
          <p:nvPr>
            <p:ph type="title"/>
          </p:nvPr>
        </p:nvSpPr>
        <p:spPr>
          <a:xfrm>
            <a:off x="287300" y="210312"/>
            <a:ext cx="8619633" cy="4095750"/>
          </a:xfrm>
        </p:spPr>
        <p:txBody>
          <a:bodyPr/>
          <a:lstStyle/>
          <a:p>
            <a:r>
              <a:rPr lang="en-US" sz="13800" dirty="0"/>
              <a:t>Part 3</a:t>
            </a:r>
            <a:br>
              <a:rPr lang="en-US" dirty="0"/>
            </a:br>
            <a:br>
              <a:rPr lang="en-US" dirty="0"/>
            </a:br>
            <a:r>
              <a:rPr lang="en-US" sz="6000" dirty="0">
                <a:latin typeface="IBM Plex Sans" panose="020B0503050203000203" pitchFamily="34" charset="0"/>
              </a:rPr>
              <a:t>Eigenvalue estimation of chemistry Hamiltonians with </a:t>
            </a:r>
            <a:r>
              <a:rPr lang="en-US" sz="6000" dirty="0">
                <a:solidFill>
                  <a:schemeClr val="accent1"/>
                </a:solidFill>
                <a:latin typeface="IBM Plex Sans" panose="020B0503050203000203" pitchFamily="34" charset="0"/>
              </a:rPr>
              <a:t>SQD Qiskit addon</a:t>
            </a:r>
            <a:endParaRPr lang="en-US" sz="7200" dirty="0">
              <a:solidFill>
                <a:schemeClr val="accent1"/>
              </a:solidFill>
              <a:latin typeface="IBM Plex Sans" panose="020B0503050203000203" pitchFamily="34" charset="0"/>
            </a:endParaRPr>
          </a:p>
        </p:txBody>
      </p:sp>
      <p:sp>
        <p:nvSpPr>
          <p:cNvPr id="3" name="Footer Placeholder 2">
            <a:extLst>
              <a:ext uri="{FF2B5EF4-FFF2-40B4-BE49-F238E27FC236}">
                <a16:creationId xmlns:a16="http://schemas.microsoft.com/office/drawing/2014/main" id="{2A12E02F-E219-C0F7-4203-E4BAAE7434A9}"/>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34907529-B415-0AF2-8007-4885CED0BA05}"/>
              </a:ext>
            </a:extLst>
          </p:cNvPr>
          <p:cNvSpPr>
            <a:spLocks noGrp="1"/>
          </p:cNvSpPr>
          <p:nvPr>
            <p:ph type="sldNum" sz="quarter" idx="4"/>
          </p:nvPr>
        </p:nvSpPr>
        <p:spPr/>
        <p:txBody>
          <a:bodyPr/>
          <a:lstStyle/>
          <a:p>
            <a:fld id="{86CB4B4D-7CA3-9044-876B-883B54F8677D}" type="slidenum">
              <a:rPr lang="en-US" smtClean="0"/>
              <a:pPr/>
              <a:t>38</a:t>
            </a:fld>
            <a:endParaRPr lang="en-US" dirty="0"/>
          </a:p>
        </p:txBody>
      </p:sp>
    </p:spTree>
    <p:extLst>
      <p:ext uri="{BB962C8B-B14F-4D97-AF65-F5344CB8AC3E}">
        <p14:creationId xmlns:p14="http://schemas.microsoft.com/office/powerpoint/2010/main" val="180704618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7976168" cy="2194224"/>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3" name="Footer Placeholder 2">
            <a:extLst>
              <a:ext uri="{FF2B5EF4-FFF2-40B4-BE49-F238E27FC236}">
                <a16:creationId xmlns:a16="http://schemas.microsoft.com/office/drawing/2014/main" id="{0B25A172-5EE6-87BF-842B-B618D6F1ED4E}"/>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39</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4858428" y="314813"/>
            <a:ext cx="6806644" cy="369331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r>
              <a:rPr kumimoji="0" lang="en-US" sz="4800" b="0" i="0" u="none" strike="noStrike" kern="0" cap="none" spc="0" normalizeH="0" baseline="0" noProof="0" dirty="0">
                <a:ln>
                  <a:noFill/>
                </a:ln>
                <a:solidFill>
                  <a:srgbClr val="000000"/>
                </a:solidFill>
                <a:effectLst/>
                <a:uLnTx/>
                <a:uFillTx/>
                <a:latin typeface="IBM Plex Sans"/>
                <a:ea typeface="+mj-ea"/>
                <a:cs typeface="+mj-cs"/>
                <a:sym typeface="IBM Plex Sans Light"/>
              </a:rPr>
              <a:t>Qiskit addon for sample-based quantum diagonalization</a:t>
            </a:r>
          </a:p>
          <a:p>
            <a:endParaRPr lang="en-US" sz="5400" kern="0" dirty="0">
              <a:solidFill>
                <a:srgbClr val="000000"/>
              </a:solidFill>
              <a:latin typeface="IBM Plex Sans" panose="020B0503050203000203" pitchFamily="34" charset="0"/>
              <a:ea typeface="+mj-ea"/>
              <a:cs typeface="+mj-cs"/>
              <a:sym typeface="IBM Plex Sans Light"/>
            </a:endParaRPr>
          </a:p>
          <a:p>
            <a:r>
              <a:rPr lang="en-US" sz="3600" kern="0" dirty="0">
                <a:solidFill>
                  <a:schemeClr val="accent1"/>
                </a:solidFill>
                <a:latin typeface="IBM Plex Mono" panose="020B0509050203000203" pitchFamily="49" charset="77"/>
                <a:ea typeface="+mj-ea"/>
                <a:cs typeface="+mj-cs"/>
                <a:sym typeface="IBM Plex Sans Light"/>
              </a:rPr>
              <a:t>Qiskit/qiskit-addon-</a:t>
            </a:r>
            <a:r>
              <a:rPr lang="en-US" sz="3600" kern="0" dirty="0" err="1">
                <a:solidFill>
                  <a:schemeClr val="accent1"/>
                </a:solidFill>
                <a:latin typeface="IBM Plex Mono" panose="020B0509050203000203" pitchFamily="49" charset="77"/>
                <a:ea typeface="+mj-ea"/>
                <a:cs typeface="+mj-cs"/>
                <a:sym typeface="IBM Plex Sans Light"/>
              </a:rPr>
              <a:t>sqd</a:t>
            </a:r>
            <a:endParaRPr lang="en-US" sz="3600" dirty="0">
              <a:solidFill>
                <a:schemeClr val="accent1"/>
              </a:solidFill>
              <a:latin typeface="IBM Plex Mono" panose="020B0509050203000203" pitchFamily="49" charset="77"/>
            </a:endParaRP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314813"/>
            <a:ext cx="4374342" cy="1939202"/>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pic>
        <p:nvPicPr>
          <p:cNvPr id="11" name="Picture Placeholder 5">
            <a:extLst>
              <a:ext uri="{FF2B5EF4-FFF2-40B4-BE49-F238E27FC236}">
                <a16:creationId xmlns:a16="http://schemas.microsoft.com/office/drawing/2014/main" id="{84A1785E-DDF2-0214-2BA9-CC8E65C250F7}"/>
              </a:ext>
            </a:extLst>
          </p:cNvPr>
          <p:cNvPicPr>
            <a:picLocks noChangeAspect="1"/>
          </p:cNvPicPr>
          <p:nvPr/>
        </p:nvPicPr>
        <p:blipFill>
          <a:blip r:embed="rId2"/>
          <a:srcRect l="5924" r="5924"/>
          <a:stretch/>
        </p:blipFill>
        <p:spPr>
          <a:xfrm>
            <a:off x="1414781" y="4600766"/>
            <a:ext cx="1503575" cy="1708726"/>
          </a:xfrm>
          <a:prstGeom prst="rect">
            <a:avLst/>
          </a:prstGeom>
        </p:spPr>
      </p:pic>
      <p:pic>
        <p:nvPicPr>
          <p:cNvPr id="12" name="Picture 11">
            <a:extLst>
              <a:ext uri="{FF2B5EF4-FFF2-40B4-BE49-F238E27FC236}">
                <a16:creationId xmlns:a16="http://schemas.microsoft.com/office/drawing/2014/main" id="{F2065787-8A61-E389-39B8-F75E73C0FCA9}"/>
              </a:ext>
            </a:extLst>
          </p:cNvPr>
          <p:cNvPicPr>
            <a:picLocks noChangeAspect="1"/>
          </p:cNvPicPr>
          <p:nvPr/>
        </p:nvPicPr>
        <p:blipFill>
          <a:blip r:embed="rId3"/>
          <a:srcRect l="142" t="3380" r="614" b="20280"/>
          <a:stretch/>
        </p:blipFill>
        <p:spPr>
          <a:xfrm>
            <a:off x="6045749" y="4634738"/>
            <a:ext cx="1470378" cy="1473483"/>
          </a:xfrm>
          <a:prstGeom prst="rect">
            <a:avLst/>
          </a:prstGeom>
        </p:spPr>
      </p:pic>
      <p:sp>
        <p:nvSpPr>
          <p:cNvPr id="14" name="TextBox 13">
            <a:extLst>
              <a:ext uri="{FF2B5EF4-FFF2-40B4-BE49-F238E27FC236}">
                <a16:creationId xmlns:a16="http://schemas.microsoft.com/office/drawing/2014/main" id="{E6CC2419-310C-E9B6-406C-D8587A3CB0D8}"/>
              </a:ext>
            </a:extLst>
          </p:cNvPr>
          <p:cNvSpPr txBox="1"/>
          <p:nvPr/>
        </p:nvSpPr>
        <p:spPr>
          <a:xfrm>
            <a:off x="5588831" y="6199557"/>
            <a:ext cx="2378973"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Javier Robledo Moreno</a:t>
            </a:r>
            <a:endParaRPr lang="en-US" dirty="0">
              <a:ea typeface="+mj-ea"/>
              <a:cs typeface="+mj-cs"/>
            </a:endParaRPr>
          </a:p>
        </p:txBody>
      </p:sp>
      <p:sp>
        <p:nvSpPr>
          <p:cNvPr id="16" name="TextBox 15">
            <a:extLst>
              <a:ext uri="{FF2B5EF4-FFF2-40B4-BE49-F238E27FC236}">
                <a16:creationId xmlns:a16="http://schemas.microsoft.com/office/drawing/2014/main" id="{0970DCAC-D5F3-017D-4859-70F4C6A84B4A}"/>
              </a:ext>
            </a:extLst>
          </p:cNvPr>
          <p:cNvSpPr txBox="1"/>
          <p:nvPr/>
        </p:nvSpPr>
        <p:spPr>
          <a:xfrm>
            <a:off x="8540982" y="6161218"/>
            <a:ext cx="2378973"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defTabSz="2438400">
              <a:spcBef>
                <a:spcPts val="2900"/>
              </a:spcBef>
            </a:pPr>
            <a:r>
              <a:rPr lang="en-US" kern="0" dirty="0">
                <a:solidFill>
                  <a:srgbClr val="000000"/>
                </a:solidFill>
                <a:ea typeface="+mj-ea"/>
                <a:cs typeface="+mj-cs"/>
              </a:rPr>
              <a:t>Caleb Johnson</a:t>
            </a:r>
            <a:endParaRPr lang="en-US" dirty="0">
              <a:ea typeface="+mj-ea"/>
              <a:cs typeface="+mj-cs"/>
            </a:endParaRPr>
          </a:p>
        </p:txBody>
      </p:sp>
      <p:pic>
        <p:nvPicPr>
          <p:cNvPr id="18" name="Picture 17">
            <a:extLst>
              <a:ext uri="{FF2B5EF4-FFF2-40B4-BE49-F238E27FC236}">
                <a16:creationId xmlns:a16="http://schemas.microsoft.com/office/drawing/2014/main" id="{4DC2158E-9D0B-3B84-3454-A886F8BE9518}"/>
              </a:ext>
            </a:extLst>
          </p:cNvPr>
          <p:cNvPicPr>
            <a:picLocks noChangeAspect="1"/>
          </p:cNvPicPr>
          <p:nvPr/>
        </p:nvPicPr>
        <p:blipFill>
          <a:blip r:embed="rId4"/>
          <a:stretch>
            <a:fillRect/>
          </a:stretch>
        </p:blipFill>
        <p:spPr>
          <a:xfrm>
            <a:off x="9016583" y="4618362"/>
            <a:ext cx="1428153" cy="1452114"/>
          </a:xfrm>
          <a:prstGeom prst="rect">
            <a:avLst/>
          </a:prstGeom>
        </p:spPr>
      </p:pic>
    </p:spTree>
    <p:extLst>
      <p:ext uri="{BB962C8B-B14F-4D97-AF65-F5344CB8AC3E}">
        <p14:creationId xmlns:p14="http://schemas.microsoft.com/office/powerpoint/2010/main" val="131620195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9873EB0C-C44C-3D19-5323-B190281A5B14}"/>
              </a:ext>
            </a:extLst>
          </p:cNvPr>
          <p:cNvSpPr>
            <a:spLocks noGrp="1"/>
          </p:cNvSpPr>
          <p:nvPr>
            <p:ph type="ftr" sz="quarter" idx="18"/>
          </p:nvPr>
        </p:nvSpPr>
        <p:spPr/>
        <p:txBody>
          <a:bodyPr/>
          <a:lstStyle/>
          <a:p>
            <a:r>
              <a:rPr lang="en-US" sz="800" kern="0" dirty="0"/>
              <a:t>IBM Quantum | </a:t>
            </a:r>
            <a:r>
              <a:rPr lang="en-US" sz="800" noProof="0" dirty="0"/>
              <a:t>@ 2024 IBM Corporation</a:t>
            </a:r>
          </a:p>
        </p:txBody>
      </p:sp>
      <p:cxnSp>
        <p:nvCxnSpPr>
          <p:cNvPr id="24" name="Straight Connector 23">
            <a:extLst>
              <a:ext uri="{FF2B5EF4-FFF2-40B4-BE49-F238E27FC236}">
                <a16:creationId xmlns:a16="http://schemas.microsoft.com/office/drawing/2014/main" id="{46FE4D49-8023-B0A5-57A2-973CA2306551}"/>
              </a:ext>
            </a:extLst>
          </p:cNvPr>
          <p:cNvCxnSpPr>
            <a:cxnSpLocks/>
          </p:cNvCxnSpPr>
          <p:nvPr/>
        </p:nvCxnSpPr>
        <p:spPr bwMode="auto">
          <a:xfrm>
            <a:off x="284125"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3657F6EC-0A63-52E5-BB03-BE44EEF5ABFB}"/>
              </a:ext>
            </a:extLst>
          </p:cNvPr>
          <p:cNvCxnSpPr>
            <a:cxnSpLocks/>
          </p:cNvCxnSpPr>
          <p:nvPr/>
        </p:nvCxnSpPr>
        <p:spPr bwMode="auto">
          <a:xfrm>
            <a:off x="3284723"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2227C48-C512-657E-8FE8-60B22607A819}"/>
              </a:ext>
            </a:extLst>
          </p:cNvPr>
          <p:cNvCxnSpPr>
            <a:cxnSpLocks/>
          </p:cNvCxnSpPr>
          <p:nvPr/>
        </p:nvCxnSpPr>
        <p:spPr bwMode="auto">
          <a:xfrm>
            <a:off x="6382507"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4923447A-1EF3-628D-0CE9-CB856B00FEC2}"/>
              </a:ext>
            </a:extLst>
          </p:cNvPr>
          <p:cNvCxnSpPr>
            <a:cxnSpLocks/>
          </p:cNvCxnSpPr>
          <p:nvPr/>
        </p:nvCxnSpPr>
        <p:spPr bwMode="auto">
          <a:xfrm>
            <a:off x="9397837" y="5394852"/>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5" name="Text Placeholder 2">
            <a:extLst>
              <a:ext uri="{FF2B5EF4-FFF2-40B4-BE49-F238E27FC236}">
                <a16:creationId xmlns:a16="http://schemas.microsoft.com/office/drawing/2014/main" id="{AE27D9EA-D8E8-6D53-1E39-09DFDBBBCA16}"/>
              </a:ext>
            </a:extLst>
          </p:cNvPr>
          <p:cNvSpPr>
            <a:spLocks noGrp="1"/>
          </p:cNvSpPr>
          <p:nvPr>
            <p:ph type="body" sz="quarter" idx="11"/>
          </p:nvPr>
        </p:nvSpPr>
        <p:spPr>
          <a:xfrm>
            <a:off x="284125" y="5514437"/>
            <a:ext cx="2474590" cy="485979"/>
          </a:xfrm>
        </p:spPr>
        <p:txBody>
          <a:bodyPr/>
          <a:lstStyle/>
          <a:p>
            <a:pPr algn="ctr"/>
            <a:r>
              <a:rPr lang="en-US" sz="2800" dirty="0"/>
              <a:t>Map</a:t>
            </a:r>
          </a:p>
        </p:txBody>
      </p:sp>
      <p:sp>
        <p:nvSpPr>
          <p:cNvPr id="4" name="Title 1">
            <a:extLst>
              <a:ext uri="{FF2B5EF4-FFF2-40B4-BE49-F238E27FC236}">
                <a16:creationId xmlns:a16="http://schemas.microsoft.com/office/drawing/2014/main" id="{E79D98DE-5377-BCC5-FF5B-25CAC76CB8ED}"/>
              </a:ext>
            </a:extLst>
          </p:cNvPr>
          <p:cNvSpPr txBox="1">
            <a:spLocks/>
          </p:cNvSpPr>
          <p:nvPr/>
        </p:nvSpPr>
        <p:spPr>
          <a:xfrm>
            <a:off x="284125" y="265382"/>
            <a:ext cx="8475786" cy="8271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latinLnBrk="0">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956">
              <a:spcAft>
                <a:spcPts val="600"/>
              </a:spcAft>
            </a:pPr>
            <a:r>
              <a:rPr lang="en-US" sz="2800" dirty="0"/>
              <a:t>The anatomy of a quantum algorithm</a:t>
            </a:r>
          </a:p>
          <a:p>
            <a:pPr defTabSz="1218956">
              <a:spcAft>
                <a:spcPts val="600"/>
              </a:spcAft>
            </a:pPr>
            <a:r>
              <a:rPr lang="en-US" sz="1800" kern="0" dirty="0">
                <a:latin typeface="IBM Plex Sans Medm" panose="020B0503050203000203" pitchFamily="34" charset="0"/>
              </a:rPr>
              <a:t>with classical inputs and outputs</a:t>
            </a:r>
          </a:p>
        </p:txBody>
      </p:sp>
      <p:sp>
        <p:nvSpPr>
          <p:cNvPr id="15" name="Text Placeholder 2">
            <a:extLst>
              <a:ext uri="{FF2B5EF4-FFF2-40B4-BE49-F238E27FC236}">
                <a16:creationId xmlns:a16="http://schemas.microsoft.com/office/drawing/2014/main" id="{91BB2ACC-9215-14BD-DF4A-9B24C59CE1FE}"/>
              </a:ext>
            </a:extLst>
          </p:cNvPr>
          <p:cNvSpPr txBox="1">
            <a:spLocks/>
          </p:cNvSpPr>
          <p:nvPr/>
        </p:nvSpPr>
        <p:spPr>
          <a:xfrm>
            <a:off x="3284723" y="5514437"/>
            <a:ext cx="2474590" cy="485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Optimize</a:t>
            </a:r>
          </a:p>
        </p:txBody>
      </p:sp>
      <p:sp>
        <p:nvSpPr>
          <p:cNvPr id="33" name="Text Placeholder 2">
            <a:extLst>
              <a:ext uri="{FF2B5EF4-FFF2-40B4-BE49-F238E27FC236}">
                <a16:creationId xmlns:a16="http://schemas.microsoft.com/office/drawing/2014/main" id="{D8EE06C8-FEA4-F41E-D9B8-CA20CB2A4C24}"/>
              </a:ext>
            </a:extLst>
          </p:cNvPr>
          <p:cNvSpPr txBox="1">
            <a:spLocks/>
          </p:cNvSpPr>
          <p:nvPr/>
        </p:nvSpPr>
        <p:spPr>
          <a:xfrm>
            <a:off x="9397837" y="5507403"/>
            <a:ext cx="2474590" cy="485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Post-process</a:t>
            </a:r>
          </a:p>
        </p:txBody>
      </p:sp>
      <p:sp>
        <p:nvSpPr>
          <p:cNvPr id="34" name="Text Placeholder 24">
            <a:extLst>
              <a:ext uri="{FF2B5EF4-FFF2-40B4-BE49-F238E27FC236}">
                <a16:creationId xmlns:a16="http://schemas.microsoft.com/office/drawing/2014/main" id="{E7979FDC-AC10-B6E2-39D4-4266F0FA7077}"/>
              </a:ext>
            </a:extLst>
          </p:cNvPr>
          <p:cNvSpPr txBox="1">
            <a:spLocks/>
          </p:cNvSpPr>
          <p:nvPr/>
        </p:nvSpPr>
        <p:spPr>
          <a:xfrm>
            <a:off x="189321" y="4169256"/>
            <a:ext cx="2475384" cy="1133008"/>
          </a:xfrm>
          <a:prstGeom prst="rect">
            <a:avLst/>
          </a:prstGeom>
        </p:spPr>
        <p:txBody>
          <a:bodyPr/>
          <a:lstStyle>
            <a:lvl1pPr marL="0" marR="0" indent="0" algn="l" defTabSz="1218956"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59"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18"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77"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86" marR="0" indent="-228554" algn="l" defTabSz="1218956"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kern="0" dirty="0">
                <a:latin typeface="IBM Plex Sans Light" panose="020B0503050203000203" pitchFamily="34" charset="0"/>
              </a:rPr>
              <a:t>Map problem instance to quantum circuits and operators</a:t>
            </a:r>
          </a:p>
        </p:txBody>
      </p:sp>
      <p:sp>
        <p:nvSpPr>
          <p:cNvPr id="35" name="Text Placeholder 24">
            <a:extLst>
              <a:ext uri="{FF2B5EF4-FFF2-40B4-BE49-F238E27FC236}">
                <a16:creationId xmlns:a16="http://schemas.microsoft.com/office/drawing/2014/main" id="{AC6AE256-2BB3-1AFA-AED3-B44CA26D1D92}"/>
              </a:ext>
            </a:extLst>
          </p:cNvPr>
          <p:cNvSpPr txBox="1">
            <a:spLocks/>
          </p:cNvSpPr>
          <p:nvPr/>
        </p:nvSpPr>
        <p:spPr>
          <a:xfrm>
            <a:off x="3334110" y="4169256"/>
            <a:ext cx="2475384" cy="1133008"/>
          </a:xfrm>
          <a:prstGeom prst="rect">
            <a:avLst/>
          </a:prstGeom>
        </p:spPr>
        <p:txBody>
          <a:bodyPr/>
          <a:lstStyle>
            <a:lvl1pPr marL="0" marR="0" indent="0" algn="l" defTabSz="1218956"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59"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18"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77"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86" marR="0" indent="-228554" algn="l" defTabSz="1218956"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kern="0" dirty="0">
                <a:latin typeface="IBM Plex Sans Light" panose="020B0503050203000203" pitchFamily="34" charset="0"/>
              </a:rPr>
              <a:t>Optimize for target hardware execution</a:t>
            </a:r>
          </a:p>
        </p:txBody>
      </p:sp>
      <p:sp>
        <p:nvSpPr>
          <p:cNvPr id="36" name="Text Placeholder 24">
            <a:extLst>
              <a:ext uri="{FF2B5EF4-FFF2-40B4-BE49-F238E27FC236}">
                <a16:creationId xmlns:a16="http://schemas.microsoft.com/office/drawing/2014/main" id="{B596A2A7-828B-667E-9714-C4B05382DA9A}"/>
              </a:ext>
            </a:extLst>
          </p:cNvPr>
          <p:cNvSpPr txBox="1">
            <a:spLocks/>
          </p:cNvSpPr>
          <p:nvPr/>
        </p:nvSpPr>
        <p:spPr>
          <a:xfrm>
            <a:off x="6381712" y="4169256"/>
            <a:ext cx="2475384" cy="1133008"/>
          </a:xfrm>
          <a:prstGeom prst="rect">
            <a:avLst/>
          </a:prstGeom>
        </p:spPr>
        <p:txBody>
          <a:bodyPr/>
          <a:lstStyle>
            <a:lvl1pPr marL="0" marR="0" indent="0" algn="l" defTabSz="1218956"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59"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18"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77"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86" marR="0" indent="-228554" algn="l" defTabSz="1218956"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kern="0" dirty="0">
                <a:latin typeface="IBM Plex Sans Light" panose="020B0503050203000203" pitchFamily="34" charset="0"/>
              </a:rPr>
              <a:t>Execute via </a:t>
            </a:r>
            <a:r>
              <a:rPr lang="en-US" kern="0" dirty="0" err="1">
                <a:latin typeface="IBM Plex Sans" panose="020B0503050203000203" pitchFamily="34" charset="0"/>
              </a:rPr>
              <a:t>Qiskit</a:t>
            </a:r>
            <a:r>
              <a:rPr lang="en-US" kern="0" dirty="0">
                <a:latin typeface="IBM Plex Sans" panose="020B0503050203000203" pitchFamily="34" charset="0"/>
              </a:rPr>
              <a:t> Runtime</a:t>
            </a:r>
          </a:p>
        </p:txBody>
      </p:sp>
      <p:sp>
        <p:nvSpPr>
          <p:cNvPr id="37" name="Text Placeholder 24">
            <a:extLst>
              <a:ext uri="{FF2B5EF4-FFF2-40B4-BE49-F238E27FC236}">
                <a16:creationId xmlns:a16="http://schemas.microsoft.com/office/drawing/2014/main" id="{B88A2050-3DE3-EFB2-A4F5-F19AC6B9C815}"/>
              </a:ext>
            </a:extLst>
          </p:cNvPr>
          <p:cNvSpPr txBox="1">
            <a:spLocks/>
          </p:cNvSpPr>
          <p:nvPr/>
        </p:nvSpPr>
        <p:spPr>
          <a:xfrm>
            <a:off x="9430110" y="4149294"/>
            <a:ext cx="2475384" cy="1133008"/>
          </a:xfrm>
          <a:prstGeom prst="rect">
            <a:avLst/>
          </a:prstGeom>
        </p:spPr>
        <p:txBody>
          <a:bodyPr/>
          <a:lstStyle>
            <a:lvl1pPr marL="0" marR="0" indent="0" algn="l" defTabSz="1218956" rtl="0" eaLnBrk="1" latinLnBrk="0" hangingPunct="1">
              <a:lnSpc>
                <a:spcPct val="110000"/>
              </a:lnSpc>
              <a:spcBef>
                <a:spcPts val="0"/>
              </a:spcBef>
              <a:spcAft>
                <a:spcPts val="0"/>
              </a:spcAft>
              <a:buClrTx/>
              <a:buSzTx/>
              <a:buFontTx/>
              <a:buNone/>
              <a:tabLst/>
              <a:defRPr sz="1800" b="0" i="0" u="none" strike="noStrike" cap="none" spc="0" baseline="0">
                <a:solidFill>
                  <a:schemeClr val="tx1"/>
                </a:solidFill>
                <a:uFillTx/>
                <a:latin typeface="+mj-lt"/>
                <a:ea typeface="+mj-ea"/>
                <a:cs typeface="+mj-cs"/>
                <a:sym typeface="IBM Plex Sans Light"/>
              </a:defRPr>
            </a:lvl1pPr>
            <a:lvl2pPr marL="164559"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2pPr>
            <a:lvl3pPr marL="329118"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3pPr>
            <a:lvl4pPr marL="493677" marR="0" indent="-164559" algn="l" defTabSz="1218956" rtl="0" eaLnBrk="1" latinLnBrk="0" hangingPunct="1">
              <a:lnSpc>
                <a:spcPct val="110000"/>
              </a:lnSpc>
              <a:spcBef>
                <a:spcPts val="0"/>
              </a:spcBef>
              <a:spcAft>
                <a:spcPts val="0"/>
              </a:spcAft>
              <a:buClrTx/>
              <a:buSzPct val="100000"/>
              <a:buFontTx/>
              <a:buChar char="–"/>
              <a:tabLst/>
              <a:defRPr sz="1800" b="0" i="0" u="none" strike="noStrike" cap="none" spc="0" baseline="0">
                <a:solidFill>
                  <a:schemeClr val="tx1"/>
                </a:solidFill>
                <a:uFillTx/>
                <a:latin typeface="+mj-lt"/>
                <a:ea typeface="+mj-ea"/>
                <a:cs typeface="+mj-cs"/>
                <a:sym typeface="IBM Plex Sans Light"/>
              </a:defRPr>
            </a:lvl4pPr>
            <a:lvl5pPr marL="571386" marR="0" indent="-228554" algn="l" defTabSz="1218956" rtl="0" eaLnBrk="1" latinLnBrk="0" hangingPunct="1">
              <a:lnSpc>
                <a:spcPct val="110000"/>
              </a:lnSpc>
              <a:spcBef>
                <a:spcPts val="1450"/>
              </a:spcBef>
              <a:spcAft>
                <a:spcPts val="0"/>
              </a:spcAft>
              <a:buClrTx/>
              <a:buSzPct val="100000"/>
              <a:buFont typeface="Arial" panose="020B0604020202020204" pitchFamily="34" charset="0"/>
              <a:buChar char="•"/>
              <a:tabLst/>
              <a:defRPr sz="1800" b="0" i="0" u="none" strike="noStrike" cap="none" spc="0" baseline="0">
                <a:solidFill>
                  <a:srgbClr val="000000"/>
                </a:solidFill>
                <a:uFillTx/>
                <a:latin typeface="+mj-lt"/>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kern="0" dirty="0">
                <a:latin typeface="IBM Plex Sans Light" panose="020B0503050203000203" pitchFamily="34" charset="0"/>
              </a:rPr>
              <a:t>Result processing</a:t>
            </a:r>
          </a:p>
        </p:txBody>
      </p:sp>
      <p:cxnSp>
        <p:nvCxnSpPr>
          <p:cNvPr id="3" name="Straight Connector 2">
            <a:extLst>
              <a:ext uri="{FF2B5EF4-FFF2-40B4-BE49-F238E27FC236}">
                <a16:creationId xmlns:a16="http://schemas.microsoft.com/office/drawing/2014/main" id="{FC9B2E56-D54F-0D2D-ECE5-41789213C318}"/>
              </a:ext>
            </a:extLst>
          </p:cNvPr>
          <p:cNvCxnSpPr>
            <a:cxnSpLocks/>
          </p:cNvCxnSpPr>
          <p:nvPr/>
        </p:nvCxnSpPr>
        <p:spPr bwMode="auto">
          <a:xfrm>
            <a:off x="6096000"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C37C8CFF-A9EF-C54E-43C1-D7495EA4D7F1}"/>
              </a:ext>
            </a:extLst>
          </p:cNvPr>
          <p:cNvCxnSpPr>
            <a:cxnSpLocks/>
          </p:cNvCxnSpPr>
          <p:nvPr/>
        </p:nvCxnSpPr>
        <p:spPr bwMode="auto">
          <a:xfrm>
            <a:off x="9143603"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DBDA3FDA-8D17-3E4B-1CBF-320EBBA97A0C}"/>
              </a:ext>
            </a:extLst>
          </p:cNvPr>
          <p:cNvCxnSpPr>
            <a:cxnSpLocks/>
          </p:cNvCxnSpPr>
          <p:nvPr/>
        </p:nvCxnSpPr>
        <p:spPr bwMode="auto">
          <a:xfrm>
            <a:off x="3048397"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7" name="Text Placeholder 2">
            <a:extLst>
              <a:ext uri="{FF2B5EF4-FFF2-40B4-BE49-F238E27FC236}">
                <a16:creationId xmlns:a16="http://schemas.microsoft.com/office/drawing/2014/main" id="{B5F3683B-CF47-3C4C-19B7-5DA9F742E745}"/>
              </a:ext>
            </a:extLst>
          </p:cNvPr>
          <p:cNvSpPr txBox="1">
            <a:spLocks/>
          </p:cNvSpPr>
          <p:nvPr/>
        </p:nvSpPr>
        <p:spPr>
          <a:xfrm>
            <a:off x="6367663" y="5521231"/>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Execute</a:t>
            </a:r>
          </a:p>
        </p:txBody>
      </p:sp>
      <p:sp>
        <p:nvSpPr>
          <p:cNvPr id="9" name="Arrow: Right 1">
            <a:extLst>
              <a:ext uri="{FF2B5EF4-FFF2-40B4-BE49-F238E27FC236}">
                <a16:creationId xmlns:a16="http://schemas.microsoft.com/office/drawing/2014/main" id="{D5534664-2F54-DB5E-C68E-EA1E442DAB8C}"/>
              </a:ext>
            </a:extLst>
          </p:cNvPr>
          <p:cNvSpPr/>
          <p:nvPr/>
        </p:nvSpPr>
        <p:spPr bwMode="auto">
          <a:xfrm>
            <a:off x="2819633"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0" name="Arrow: Right 1">
            <a:extLst>
              <a:ext uri="{FF2B5EF4-FFF2-40B4-BE49-F238E27FC236}">
                <a16:creationId xmlns:a16="http://schemas.microsoft.com/office/drawing/2014/main" id="{E187D759-ACDB-996D-458D-F7F380EA3E0A}"/>
              </a:ext>
            </a:extLst>
          </p:cNvPr>
          <p:cNvSpPr/>
          <p:nvPr/>
        </p:nvSpPr>
        <p:spPr bwMode="auto">
          <a:xfrm>
            <a:off x="5914987"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1" name="Arrow: Right 1">
            <a:extLst>
              <a:ext uri="{FF2B5EF4-FFF2-40B4-BE49-F238E27FC236}">
                <a16:creationId xmlns:a16="http://schemas.microsoft.com/office/drawing/2014/main" id="{F1752A53-4867-34FF-821C-CEEEB7BC6684}"/>
              </a:ext>
            </a:extLst>
          </p:cNvPr>
          <p:cNvSpPr/>
          <p:nvPr/>
        </p:nvSpPr>
        <p:spPr bwMode="auto">
          <a:xfrm>
            <a:off x="8932747" y="5663014"/>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Tree>
    <p:extLst>
      <p:ext uri="{BB962C8B-B14F-4D97-AF65-F5344CB8AC3E}">
        <p14:creationId xmlns:p14="http://schemas.microsoft.com/office/powerpoint/2010/main" val="3531730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FAE10-1BF4-3EFA-7D59-04D44DC45624}"/>
              </a:ext>
            </a:extLst>
          </p:cNvPr>
          <p:cNvSpPr>
            <a:spLocks noGrp="1"/>
          </p:cNvSpPr>
          <p:nvPr>
            <p:ph type="title"/>
          </p:nvPr>
        </p:nvSpPr>
        <p:spPr>
          <a:xfrm>
            <a:off x="287998" y="288036"/>
            <a:ext cx="6718616" cy="953294"/>
          </a:xfrm>
        </p:spPr>
        <p:txBody>
          <a:bodyPr lIns="0" tIns="0" rIns="0" bIns="0" anchor="t"/>
          <a:lstStyle/>
          <a:p>
            <a:r>
              <a:rPr lang="en-US" sz="3200" dirty="0"/>
              <a:t>Sample-based Quantum Diagonalization (SQD)</a:t>
            </a:r>
          </a:p>
        </p:txBody>
      </p:sp>
      <p:sp>
        <p:nvSpPr>
          <p:cNvPr id="3" name="Text Placeholder 2">
            <a:extLst>
              <a:ext uri="{FF2B5EF4-FFF2-40B4-BE49-F238E27FC236}">
                <a16:creationId xmlns:a16="http://schemas.microsoft.com/office/drawing/2014/main" id="{2DFA6AB6-DCCD-B03D-7BD4-F61F9A119198}"/>
              </a:ext>
            </a:extLst>
          </p:cNvPr>
          <p:cNvSpPr>
            <a:spLocks noGrp="1"/>
          </p:cNvSpPr>
          <p:nvPr>
            <p:ph type="body" sz="quarter" idx="11"/>
          </p:nvPr>
        </p:nvSpPr>
        <p:spPr>
          <a:xfrm>
            <a:off x="279625" y="1654254"/>
            <a:ext cx="5968776" cy="4454667"/>
          </a:xfrm>
        </p:spPr>
        <p:txBody>
          <a:bodyPr lIns="0" tIns="0" rIns="0" bIns="0" anchor="t"/>
          <a:lstStyle/>
          <a:p>
            <a:r>
              <a:rPr lang="en-US" i="1" dirty="0">
                <a:ea typeface="+mj-lt"/>
                <a:cs typeface="+mj-lt"/>
              </a:rPr>
              <a:t>Finding the lowest eigenvalues of complex system Hamiltonians requires deep circuits and many measurements.</a:t>
            </a:r>
          </a:p>
          <a:p>
            <a:endParaRPr lang="en-US" i="1" dirty="0">
              <a:ea typeface="+mj-lt"/>
              <a:cs typeface="+mj-lt"/>
            </a:endParaRPr>
          </a:p>
          <a:p>
            <a:r>
              <a:rPr lang="en-US" i="1" dirty="0">
                <a:ea typeface="+mj-lt"/>
                <a:cs typeface="+mj-lt"/>
              </a:rPr>
              <a:t>SQD is a technique leveraging quantum and distributed classical computing together to estimate these eigenvalues for scales beyond the reach of exact classical diagonalization.</a:t>
            </a:r>
          </a:p>
          <a:p>
            <a:endParaRPr lang="en-US" dirty="0"/>
          </a:p>
          <a:p>
            <a:r>
              <a:rPr lang="en-US" b="1" dirty="0"/>
              <a:t>Computational tradeoffs</a:t>
            </a:r>
            <a:r>
              <a:rPr lang="en-US" dirty="0"/>
              <a:t>: The dimension of the subspace needed to accurately describe the ground state grows exponentially with system size.</a:t>
            </a:r>
          </a:p>
          <a:p>
            <a:endParaRPr lang="en-US" dirty="0"/>
          </a:p>
          <a:p>
            <a:r>
              <a:rPr lang="en-US" b="1" dirty="0"/>
              <a:t>Problem domains</a:t>
            </a:r>
            <a:r>
              <a:rPr lang="en-US" dirty="0"/>
              <a:t>: Electronic structure problems or general quantum simulation problems.</a:t>
            </a:r>
          </a:p>
        </p:txBody>
      </p:sp>
      <p:sp>
        <p:nvSpPr>
          <p:cNvPr id="5" name="Footer Placeholder 4">
            <a:extLst>
              <a:ext uri="{FF2B5EF4-FFF2-40B4-BE49-F238E27FC236}">
                <a16:creationId xmlns:a16="http://schemas.microsoft.com/office/drawing/2014/main" id="{313E9633-D0FD-D5B5-C194-028DAFA16BF8}"/>
              </a:ext>
            </a:extLst>
          </p:cNvPr>
          <p:cNvSpPr>
            <a:spLocks noGrp="1"/>
          </p:cNvSpPr>
          <p:nvPr>
            <p:ph type="ftr" sz="quarter" idx="13"/>
          </p:nvPr>
        </p:nvSpPr>
        <p:spPr/>
        <p:txBody>
          <a:bodyPr/>
          <a:lstStyle/>
          <a:p>
            <a:r>
              <a:rPr lang="en-US"/>
              <a:t>IBM Quantum</a:t>
            </a:r>
            <a:endParaRPr lang="en-US" dirty="0"/>
          </a:p>
        </p:txBody>
      </p:sp>
      <p:sp>
        <p:nvSpPr>
          <p:cNvPr id="6" name="Slide Number Placeholder 5">
            <a:extLst>
              <a:ext uri="{FF2B5EF4-FFF2-40B4-BE49-F238E27FC236}">
                <a16:creationId xmlns:a16="http://schemas.microsoft.com/office/drawing/2014/main" id="{1C6AFF25-8D46-DCF0-A86C-449D7D00E49A}"/>
              </a:ext>
            </a:extLst>
          </p:cNvPr>
          <p:cNvSpPr>
            <a:spLocks noGrp="1"/>
          </p:cNvSpPr>
          <p:nvPr>
            <p:ph type="sldNum" sz="quarter" idx="4"/>
          </p:nvPr>
        </p:nvSpPr>
        <p:spPr/>
        <p:txBody>
          <a:bodyPr/>
          <a:lstStyle/>
          <a:p>
            <a:fld id="{86CB4B4D-7CA3-9044-876B-883B54F8677D}" type="slidenum">
              <a:rPr lang="en-US" smtClean="0"/>
              <a:pPr/>
              <a:t>40</a:t>
            </a:fld>
            <a:endParaRPr lang="en-US" dirty="0"/>
          </a:p>
        </p:txBody>
      </p:sp>
      <p:sp>
        <p:nvSpPr>
          <p:cNvPr id="32" name="TextBox 31">
            <a:extLst>
              <a:ext uri="{FF2B5EF4-FFF2-40B4-BE49-F238E27FC236}">
                <a16:creationId xmlns:a16="http://schemas.microsoft.com/office/drawing/2014/main" id="{2420BDB1-1322-2E81-8D55-03F1DE2853CB}"/>
              </a:ext>
            </a:extLst>
          </p:cNvPr>
          <p:cNvSpPr txBox="1"/>
          <p:nvPr/>
        </p:nvSpPr>
        <p:spPr>
          <a:xfrm>
            <a:off x="7006617" y="922605"/>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Map</a:t>
            </a:r>
          </a:p>
        </p:txBody>
      </p:sp>
      <p:sp>
        <p:nvSpPr>
          <p:cNvPr id="34" name="TextBox 33">
            <a:extLst>
              <a:ext uri="{FF2B5EF4-FFF2-40B4-BE49-F238E27FC236}">
                <a16:creationId xmlns:a16="http://schemas.microsoft.com/office/drawing/2014/main" id="{6979BB3F-1D69-DD0E-6E70-939830A4D8FA}"/>
              </a:ext>
            </a:extLst>
          </p:cNvPr>
          <p:cNvSpPr txBox="1"/>
          <p:nvPr/>
        </p:nvSpPr>
        <p:spPr>
          <a:xfrm>
            <a:off x="7006617" y="3618324"/>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Execute</a:t>
            </a:r>
          </a:p>
        </p:txBody>
      </p:sp>
      <p:sp>
        <p:nvSpPr>
          <p:cNvPr id="35" name="Rounded Rectangle 34">
            <a:extLst>
              <a:ext uri="{FF2B5EF4-FFF2-40B4-BE49-F238E27FC236}">
                <a16:creationId xmlns:a16="http://schemas.microsoft.com/office/drawing/2014/main" id="{DAF36BF3-2D30-0D20-FB60-54CA02DB2F18}"/>
              </a:ext>
            </a:extLst>
          </p:cNvPr>
          <p:cNvSpPr/>
          <p:nvPr/>
        </p:nvSpPr>
        <p:spPr bwMode="auto">
          <a:xfrm>
            <a:off x="8972708" y="718542"/>
            <a:ext cx="2286779" cy="645168"/>
          </a:xfrm>
          <a:prstGeom prst="roundRect">
            <a:avLst>
              <a:gd name="adj" fmla="val 33200"/>
            </a:avLst>
          </a:prstGeom>
          <a:solidFill>
            <a:schemeClr val="bg1">
              <a:lumMod val="9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6" name="TextBox 35">
            <a:extLst>
              <a:ext uri="{FF2B5EF4-FFF2-40B4-BE49-F238E27FC236}">
                <a16:creationId xmlns:a16="http://schemas.microsoft.com/office/drawing/2014/main" id="{32B2A453-6065-0165-198A-B988904391B1}"/>
              </a:ext>
            </a:extLst>
          </p:cNvPr>
          <p:cNvSpPr txBox="1"/>
          <p:nvPr/>
        </p:nvSpPr>
        <p:spPr>
          <a:xfrm>
            <a:off x="9081642" y="801075"/>
            <a:ext cx="1891398" cy="492443"/>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Create circuit, observable</a:t>
            </a:r>
            <a:endParaRPr lang="en-US" sz="2000" b="1" dirty="0">
              <a:solidFill>
                <a:srgbClr val="000000"/>
              </a:solidFill>
              <a:latin typeface="IBM Plex Sans Light"/>
            </a:endParaRPr>
          </a:p>
        </p:txBody>
      </p:sp>
      <p:sp>
        <p:nvSpPr>
          <p:cNvPr id="37" name="Rounded Rectangle 36">
            <a:extLst>
              <a:ext uri="{FF2B5EF4-FFF2-40B4-BE49-F238E27FC236}">
                <a16:creationId xmlns:a16="http://schemas.microsoft.com/office/drawing/2014/main" id="{233248F7-B19C-B71E-C18C-2ACBAAFD7659}"/>
              </a:ext>
            </a:extLst>
          </p:cNvPr>
          <p:cNvSpPr/>
          <p:nvPr/>
        </p:nvSpPr>
        <p:spPr bwMode="auto">
          <a:xfrm>
            <a:off x="8959534" y="2094273"/>
            <a:ext cx="2286779" cy="645168"/>
          </a:xfrm>
          <a:prstGeom prst="roundRect">
            <a:avLst>
              <a:gd name="adj" fmla="val 33200"/>
            </a:avLst>
          </a:prstGeom>
          <a:solidFill>
            <a:schemeClr val="bg1">
              <a:lumMod val="8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38" name="TextBox 37">
            <a:extLst>
              <a:ext uri="{FF2B5EF4-FFF2-40B4-BE49-F238E27FC236}">
                <a16:creationId xmlns:a16="http://schemas.microsoft.com/office/drawing/2014/main" id="{3BA90B05-BD30-CE25-81F9-DC9EEF760C33}"/>
              </a:ext>
            </a:extLst>
          </p:cNvPr>
          <p:cNvSpPr txBox="1"/>
          <p:nvPr/>
        </p:nvSpPr>
        <p:spPr>
          <a:xfrm>
            <a:off x="9066213" y="2309149"/>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err="1">
                <a:solidFill>
                  <a:srgbClr val="000000"/>
                </a:solidFill>
                <a:latin typeface="IBM Plex Sans Light"/>
              </a:rPr>
              <a:t>Transpile</a:t>
            </a:r>
            <a:r>
              <a:rPr lang="en-US" sz="1600" b="1" kern="0" dirty="0">
                <a:solidFill>
                  <a:srgbClr val="000000"/>
                </a:solidFill>
                <a:latin typeface="IBM Plex Sans Light"/>
              </a:rPr>
              <a:t> circuit</a:t>
            </a:r>
            <a:endParaRPr lang="en-US" sz="2000" b="1" dirty="0">
              <a:solidFill>
                <a:srgbClr val="000000"/>
              </a:solidFill>
              <a:latin typeface="IBM Plex Sans Light"/>
            </a:endParaRPr>
          </a:p>
        </p:txBody>
      </p:sp>
      <p:sp>
        <p:nvSpPr>
          <p:cNvPr id="39" name="Rounded Rectangle 38">
            <a:extLst>
              <a:ext uri="{FF2B5EF4-FFF2-40B4-BE49-F238E27FC236}">
                <a16:creationId xmlns:a16="http://schemas.microsoft.com/office/drawing/2014/main" id="{E9C4FA65-D7D7-9779-6C8B-12407D5F4AB3}"/>
              </a:ext>
            </a:extLst>
          </p:cNvPr>
          <p:cNvSpPr/>
          <p:nvPr/>
        </p:nvSpPr>
        <p:spPr bwMode="auto">
          <a:xfrm>
            <a:off x="8972708" y="3429417"/>
            <a:ext cx="2286779" cy="645168"/>
          </a:xfrm>
          <a:prstGeom prst="roundRect">
            <a:avLst>
              <a:gd name="adj" fmla="val 33200"/>
            </a:avLst>
          </a:prstGeom>
          <a:solidFill>
            <a:schemeClr val="bg1">
              <a:lumMod val="75000"/>
            </a:schemeClr>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40" name="TextBox 39">
            <a:extLst>
              <a:ext uri="{FF2B5EF4-FFF2-40B4-BE49-F238E27FC236}">
                <a16:creationId xmlns:a16="http://schemas.microsoft.com/office/drawing/2014/main" id="{9A749F27-9880-1063-9CFE-EEA6E466C8F1}"/>
              </a:ext>
            </a:extLst>
          </p:cNvPr>
          <p:cNvSpPr txBox="1"/>
          <p:nvPr/>
        </p:nvSpPr>
        <p:spPr>
          <a:xfrm>
            <a:off x="9079387" y="3644293"/>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Sampler</a:t>
            </a:r>
            <a:endParaRPr lang="en-US" sz="2000" b="1" dirty="0">
              <a:solidFill>
                <a:srgbClr val="000000"/>
              </a:solidFill>
              <a:latin typeface="IBM Plex Sans Light"/>
            </a:endParaRPr>
          </a:p>
        </p:txBody>
      </p:sp>
      <p:cxnSp>
        <p:nvCxnSpPr>
          <p:cNvPr id="41" name="Straight Arrow Connector 40">
            <a:extLst>
              <a:ext uri="{FF2B5EF4-FFF2-40B4-BE49-F238E27FC236}">
                <a16:creationId xmlns:a16="http://schemas.microsoft.com/office/drawing/2014/main" id="{BC8A635C-804D-05DB-8A60-4B40616FA73B}"/>
              </a:ext>
            </a:extLst>
          </p:cNvPr>
          <p:cNvCxnSpPr>
            <a:cxnSpLocks/>
          </p:cNvCxnSpPr>
          <p:nvPr/>
        </p:nvCxnSpPr>
        <p:spPr bwMode="auto">
          <a:xfrm>
            <a:off x="9323749" y="1459950"/>
            <a:ext cx="0" cy="309398"/>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id="{D53D05D0-189C-75D5-7818-58FD1548C526}"/>
              </a:ext>
            </a:extLst>
          </p:cNvPr>
          <p:cNvSpPr txBox="1"/>
          <p:nvPr/>
        </p:nvSpPr>
        <p:spPr>
          <a:xfrm>
            <a:off x="9438686" y="1435395"/>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circuits</a:t>
            </a:r>
            <a:endParaRPr lang="en-US" sz="1600" dirty="0">
              <a:solidFill>
                <a:srgbClr val="000000"/>
              </a:solidFill>
              <a:latin typeface="IBM Plex Sans Light"/>
            </a:endParaRPr>
          </a:p>
        </p:txBody>
      </p:sp>
      <p:sp>
        <p:nvSpPr>
          <p:cNvPr id="43" name="TextBox 42">
            <a:extLst>
              <a:ext uri="{FF2B5EF4-FFF2-40B4-BE49-F238E27FC236}">
                <a16:creationId xmlns:a16="http://schemas.microsoft.com/office/drawing/2014/main" id="{97801E48-CADE-ACFE-6F3F-1C0045B31986}"/>
              </a:ext>
            </a:extLst>
          </p:cNvPr>
          <p:cNvSpPr txBox="1"/>
          <p:nvPr/>
        </p:nvSpPr>
        <p:spPr>
          <a:xfrm>
            <a:off x="9438686" y="2839291"/>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ISA circuit, observable</a:t>
            </a:r>
            <a:endParaRPr lang="en-US" sz="1600" dirty="0">
              <a:solidFill>
                <a:srgbClr val="000000"/>
              </a:solidFill>
              <a:latin typeface="IBM Plex Sans Light"/>
            </a:endParaRPr>
          </a:p>
        </p:txBody>
      </p:sp>
      <p:cxnSp>
        <p:nvCxnSpPr>
          <p:cNvPr id="44" name="Straight Arrow Connector 43">
            <a:extLst>
              <a:ext uri="{FF2B5EF4-FFF2-40B4-BE49-F238E27FC236}">
                <a16:creationId xmlns:a16="http://schemas.microsoft.com/office/drawing/2014/main" id="{E80206D9-4443-F164-5304-076238A8528F}"/>
              </a:ext>
            </a:extLst>
          </p:cNvPr>
          <p:cNvCxnSpPr>
            <a:cxnSpLocks/>
          </p:cNvCxnSpPr>
          <p:nvPr/>
        </p:nvCxnSpPr>
        <p:spPr bwMode="auto">
          <a:xfrm>
            <a:off x="9323749" y="4164498"/>
            <a:ext cx="0" cy="23701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DF2ECEB8-094E-226D-A03E-5E9C6BF5799B}"/>
              </a:ext>
            </a:extLst>
          </p:cNvPr>
          <p:cNvSpPr txBox="1"/>
          <p:nvPr/>
        </p:nvSpPr>
        <p:spPr>
          <a:xfrm>
            <a:off x="9430671" y="4223319"/>
            <a:ext cx="2051789"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samples</a:t>
            </a:r>
            <a:endParaRPr lang="en-US" sz="1600" dirty="0">
              <a:solidFill>
                <a:srgbClr val="000000"/>
              </a:solidFill>
              <a:latin typeface="IBM Plex Sans Light"/>
            </a:endParaRPr>
          </a:p>
        </p:txBody>
      </p:sp>
      <p:cxnSp>
        <p:nvCxnSpPr>
          <p:cNvPr id="46" name="Straight Arrow Connector 45">
            <a:extLst>
              <a:ext uri="{FF2B5EF4-FFF2-40B4-BE49-F238E27FC236}">
                <a16:creationId xmlns:a16="http://schemas.microsoft.com/office/drawing/2014/main" id="{6C36822D-AF2C-D27E-9C35-12E199EF418B}"/>
              </a:ext>
            </a:extLst>
          </p:cNvPr>
          <p:cNvCxnSpPr>
            <a:cxnSpLocks/>
          </p:cNvCxnSpPr>
          <p:nvPr/>
        </p:nvCxnSpPr>
        <p:spPr bwMode="auto">
          <a:xfrm>
            <a:off x="9323749" y="391391"/>
            <a:ext cx="0" cy="219862"/>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64E40997-F2B2-15A5-E0D4-499AAA339BE4}"/>
              </a:ext>
            </a:extLst>
          </p:cNvPr>
          <p:cNvSpPr txBox="1"/>
          <p:nvPr/>
        </p:nvSpPr>
        <p:spPr>
          <a:xfrm>
            <a:off x="9430672" y="305837"/>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kern="0" dirty="0">
                <a:solidFill>
                  <a:srgbClr val="000000"/>
                </a:solidFill>
                <a:latin typeface="IBM Plex Sans Light"/>
              </a:rPr>
              <a:t>domain inputs</a:t>
            </a:r>
            <a:endParaRPr lang="en-US" sz="1600" dirty="0">
              <a:solidFill>
                <a:srgbClr val="000000"/>
              </a:solidFill>
              <a:latin typeface="IBM Plex Sans Light"/>
            </a:endParaRPr>
          </a:p>
        </p:txBody>
      </p:sp>
      <p:cxnSp>
        <p:nvCxnSpPr>
          <p:cNvPr id="48" name="Straight Arrow Connector 47">
            <a:extLst>
              <a:ext uri="{FF2B5EF4-FFF2-40B4-BE49-F238E27FC236}">
                <a16:creationId xmlns:a16="http://schemas.microsoft.com/office/drawing/2014/main" id="{5A91E084-792D-65F0-66BB-8E058C5BA6A0}"/>
              </a:ext>
            </a:extLst>
          </p:cNvPr>
          <p:cNvCxnSpPr>
            <a:cxnSpLocks/>
          </p:cNvCxnSpPr>
          <p:nvPr/>
        </p:nvCxnSpPr>
        <p:spPr bwMode="auto">
          <a:xfrm>
            <a:off x="9323749" y="2805942"/>
            <a:ext cx="0" cy="261521"/>
          </a:xfrm>
          <a:prstGeom prst="straightConnector1">
            <a:avLst/>
          </a:prstGeom>
          <a:ln w="28575">
            <a:solidFill>
              <a:schemeClr val="tx1"/>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E5B985EB-B88C-978B-F983-F8FFE7EEC073}"/>
              </a:ext>
            </a:extLst>
          </p:cNvPr>
          <p:cNvCxnSpPr>
            <a:cxnSpLocks/>
          </p:cNvCxnSpPr>
          <p:nvPr/>
        </p:nvCxnSpPr>
        <p:spPr bwMode="auto">
          <a:xfrm>
            <a:off x="7242939" y="1889268"/>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DEBDF523-8E04-C5FE-5B3B-900C4132F195}"/>
              </a:ext>
            </a:extLst>
          </p:cNvPr>
          <p:cNvCxnSpPr>
            <a:cxnSpLocks/>
          </p:cNvCxnSpPr>
          <p:nvPr/>
        </p:nvCxnSpPr>
        <p:spPr bwMode="auto">
          <a:xfrm>
            <a:off x="7242939" y="3208011"/>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1" name="TextBox 50">
            <a:extLst>
              <a:ext uri="{FF2B5EF4-FFF2-40B4-BE49-F238E27FC236}">
                <a16:creationId xmlns:a16="http://schemas.microsoft.com/office/drawing/2014/main" id="{2810CF99-CA0F-2BC0-B739-7AAF8F5DC40C}"/>
              </a:ext>
            </a:extLst>
          </p:cNvPr>
          <p:cNvSpPr txBox="1"/>
          <p:nvPr/>
        </p:nvSpPr>
        <p:spPr>
          <a:xfrm>
            <a:off x="7006617" y="4964304"/>
            <a:ext cx="1677458" cy="2769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Postprocess</a:t>
            </a:r>
          </a:p>
        </p:txBody>
      </p:sp>
      <p:sp>
        <p:nvSpPr>
          <p:cNvPr id="52" name="Rounded Rectangle 51">
            <a:extLst>
              <a:ext uri="{FF2B5EF4-FFF2-40B4-BE49-F238E27FC236}">
                <a16:creationId xmlns:a16="http://schemas.microsoft.com/office/drawing/2014/main" id="{DB7A97B2-5179-089D-00A0-F55405E3A3AB}"/>
              </a:ext>
            </a:extLst>
          </p:cNvPr>
          <p:cNvSpPr/>
          <p:nvPr/>
        </p:nvSpPr>
        <p:spPr bwMode="auto">
          <a:xfrm>
            <a:off x="8972708" y="4775397"/>
            <a:ext cx="2286779" cy="645168"/>
          </a:xfrm>
          <a:prstGeom prst="roundRect">
            <a:avLst>
              <a:gd name="adj" fmla="val 33200"/>
            </a:avLst>
          </a:prstGeom>
          <a:solidFill>
            <a:schemeClr val="accent2"/>
          </a:solidFill>
          <a:ln w="635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t" anchorCtr="0" compatLnSpc="1">
            <a:prstTxWarp prst="textNoShape">
              <a:avLst/>
            </a:prstTxWarp>
          </a:bodyPr>
          <a:lstStyle/>
          <a:p>
            <a:pPr defTabSz="457109" fontAlgn="base">
              <a:spcBef>
                <a:spcPct val="0"/>
              </a:spcBef>
              <a:spcAft>
                <a:spcPct val="0"/>
              </a:spcAft>
            </a:pPr>
            <a:endParaRPr lang="en-US" sz="700" dirty="0">
              <a:solidFill>
                <a:srgbClr val="FFFFFF"/>
              </a:solidFill>
              <a:latin typeface="IBM Plex Sans Light"/>
            </a:endParaRPr>
          </a:p>
        </p:txBody>
      </p:sp>
      <p:sp>
        <p:nvSpPr>
          <p:cNvPr id="53" name="TextBox 52">
            <a:extLst>
              <a:ext uri="{FF2B5EF4-FFF2-40B4-BE49-F238E27FC236}">
                <a16:creationId xmlns:a16="http://schemas.microsoft.com/office/drawing/2014/main" id="{39313917-7679-A4BF-3124-914762484353}"/>
              </a:ext>
            </a:extLst>
          </p:cNvPr>
          <p:cNvSpPr txBox="1"/>
          <p:nvPr/>
        </p:nvSpPr>
        <p:spPr>
          <a:xfrm>
            <a:off x="9079387" y="4975283"/>
            <a:ext cx="1891398" cy="24622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600" b="1" kern="0" dirty="0">
                <a:solidFill>
                  <a:srgbClr val="000000"/>
                </a:solidFill>
                <a:latin typeface="IBM Plex Sans Light"/>
              </a:rPr>
              <a:t>SQD</a:t>
            </a:r>
            <a:endParaRPr lang="en-US" sz="2000" b="1" dirty="0">
              <a:solidFill>
                <a:srgbClr val="000000"/>
              </a:solidFill>
              <a:latin typeface="IBM Plex Sans Light"/>
            </a:endParaRPr>
          </a:p>
        </p:txBody>
      </p:sp>
      <p:cxnSp>
        <p:nvCxnSpPr>
          <p:cNvPr id="54" name="Straight Arrow Connector 53">
            <a:extLst>
              <a:ext uri="{FF2B5EF4-FFF2-40B4-BE49-F238E27FC236}">
                <a16:creationId xmlns:a16="http://schemas.microsoft.com/office/drawing/2014/main" id="{9C200BB8-ED94-7EDC-A59E-BE1CDEB87B51}"/>
              </a:ext>
            </a:extLst>
          </p:cNvPr>
          <p:cNvCxnSpPr>
            <a:cxnSpLocks/>
          </p:cNvCxnSpPr>
          <p:nvPr/>
        </p:nvCxnSpPr>
        <p:spPr bwMode="auto">
          <a:xfrm>
            <a:off x="9323749" y="5510478"/>
            <a:ext cx="0" cy="237012"/>
          </a:xfrm>
          <a:prstGeom prst="straightConnector1">
            <a:avLst/>
          </a:prstGeom>
          <a:ln w="28575">
            <a:solidFill>
              <a:schemeClr val="accent2"/>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33130C40-6126-A5BD-32A7-4EB09AAA37AF}"/>
              </a:ext>
            </a:extLst>
          </p:cNvPr>
          <p:cNvSpPr txBox="1"/>
          <p:nvPr/>
        </p:nvSpPr>
        <p:spPr>
          <a:xfrm>
            <a:off x="9430671" y="5584288"/>
            <a:ext cx="1732030" cy="18466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spcBef>
                <a:spcPts val="1450"/>
              </a:spcBef>
            </a:pPr>
            <a:r>
              <a:rPr lang="en-US" sz="1200" b="1" kern="0" dirty="0">
                <a:solidFill>
                  <a:schemeClr val="accent2"/>
                </a:solidFill>
                <a:latin typeface="IBM Plex Sans Light"/>
              </a:rPr>
              <a:t>energy estimation</a:t>
            </a:r>
            <a:endParaRPr lang="en-US" sz="1600" b="1" dirty="0">
              <a:solidFill>
                <a:schemeClr val="accent2"/>
              </a:solidFill>
              <a:latin typeface="IBM Plex Sans Light"/>
            </a:endParaRPr>
          </a:p>
        </p:txBody>
      </p:sp>
      <p:cxnSp>
        <p:nvCxnSpPr>
          <p:cNvPr id="56" name="Straight Connector 55">
            <a:extLst>
              <a:ext uri="{FF2B5EF4-FFF2-40B4-BE49-F238E27FC236}">
                <a16:creationId xmlns:a16="http://schemas.microsoft.com/office/drawing/2014/main" id="{8AB7F220-3FB1-9F4E-B943-EAD05F06812A}"/>
              </a:ext>
            </a:extLst>
          </p:cNvPr>
          <p:cNvCxnSpPr>
            <a:cxnSpLocks/>
          </p:cNvCxnSpPr>
          <p:nvPr/>
        </p:nvCxnSpPr>
        <p:spPr bwMode="auto">
          <a:xfrm>
            <a:off x="7257929" y="4553991"/>
            <a:ext cx="4404418" cy="0"/>
          </a:xfrm>
          <a:prstGeom prst="line">
            <a:avLst/>
          </a:prstGeom>
          <a:ln w="12700">
            <a:solidFill>
              <a:schemeClr val="tx1"/>
            </a:solidFill>
            <a:prstDash val="lgDash"/>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A38F0B5F-69DC-A90E-524D-D83666FA9344}"/>
              </a:ext>
            </a:extLst>
          </p:cNvPr>
          <p:cNvSpPr txBox="1"/>
          <p:nvPr/>
        </p:nvSpPr>
        <p:spPr>
          <a:xfrm>
            <a:off x="7006617" y="2807164"/>
            <a:ext cx="1677458" cy="2769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r" defTabSz="1218956">
              <a:spcBef>
                <a:spcPts val="1450"/>
              </a:spcBef>
              <a:buSzPct val="100000"/>
            </a:pPr>
            <a:r>
              <a:rPr lang="en-US" b="1" dirty="0">
                <a:latin typeface="IBM Plex Sans" panose="020B0503050203000203" pitchFamily="34" charset="0"/>
              </a:rPr>
              <a:t>Optimize</a:t>
            </a:r>
          </a:p>
        </p:txBody>
      </p:sp>
      <p:sp>
        <p:nvSpPr>
          <p:cNvPr id="8" name="TextBox 7">
            <a:extLst>
              <a:ext uri="{FF2B5EF4-FFF2-40B4-BE49-F238E27FC236}">
                <a16:creationId xmlns:a16="http://schemas.microsoft.com/office/drawing/2014/main" id="{3583C901-1042-41F2-D5B6-2D129557A710}"/>
              </a:ext>
            </a:extLst>
          </p:cNvPr>
          <p:cNvSpPr txBox="1"/>
          <p:nvPr/>
        </p:nvSpPr>
        <p:spPr>
          <a:xfrm>
            <a:off x="1178402" y="6442669"/>
            <a:ext cx="3381002" cy="21544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defTabSz="1218956"/>
            <a:r>
              <a:rPr lang="en-US" sz="1400" b="1" i="1" kern="0" dirty="0">
                <a:solidFill>
                  <a:srgbClr val="0F62FE"/>
                </a:solidFill>
                <a:ea typeface="+mn-lt"/>
                <a:cs typeface="+mn-lt"/>
              </a:rPr>
              <a:t>arXiv:2405.05068</a:t>
            </a:r>
            <a:endParaRPr lang="en-US" sz="2000" b="1" i="1" dirty="0">
              <a:solidFill>
                <a:srgbClr val="0F62FE"/>
              </a:solidFill>
            </a:endParaRPr>
          </a:p>
        </p:txBody>
      </p:sp>
    </p:spTree>
    <p:extLst>
      <p:ext uri="{BB962C8B-B14F-4D97-AF65-F5344CB8AC3E}">
        <p14:creationId xmlns:p14="http://schemas.microsoft.com/office/powerpoint/2010/main" val="4130723422"/>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835C69C-F483-8003-E748-0D55C22CE7C0}"/>
              </a:ext>
            </a:extLst>
          </p:cNvPr>
          <p:cNvSpPr>
            <a:spLocks noGrp="1"/>
          </p:cNvSpPr>
          <p:nvPr>
            <p:ph type="ftr" sz="quarter" idx="18"/>
          </p:nvPr>
        </p:nvSpPr>
        <p:spPr/>
        <p:txBody>
          <a:bodyPr/>
          <a:lstStyle/>
          <a:p>
            <a:r>
              <a:rPr lang="en-US" dirty="0"/>
              <a:t>IBM Quantum</a:t>
            </a:r>
          </a:p>
        </p:txBody>
      </p:sp>
      <p:sp>
        <p:nvSpPr>
          <p:cNvPr id="4" name="Slide Number Placeholder 3">
            <a:extLst>
              <a:ext uri="{FF2B5EF4-FFF2-40B4-BE49-F238E27FC236}">
                <a16:creationId xmlns:a16="http://schemas.microsoft.com/office/drawing/2014/main" id="{718155E3-40F5-86C8-B525-1EEAC735B854}"/>
              </a:ext>
            </a:extLst>
          </p:cNvPr>
          <p:cNvSpPr>
            <a:spLocks noGrp="1"/>
          </p:cNvSpPr>
          <p:nvPr>
            <p:ph type="sldNum" sz="quarter" idx="4"/>
          </p:nvPr>
        </p:nvSpPr>
        <p:spPr/>
        <p:txBody>
          <a:bodyPr/>
          <a:lstStyle/>
          <a:p>
            <a:fld id="{86CB4B4D-7CA3-9044-876B-883B54F8677D}" type="slidenum">
              <a:rPr lang="en-US" smtClean="0"/>
              <a:pPr/>
              <a:t>41</a:t>
            </a:fld>
            <a:endParaRPr lang="en-US" dirty="0"/>
          </a:p>
        </p:txBody>
      </p:sp>
      <p:pic>
        <p:nvPicPr>
          <p:cNvPr id="6" name="Picture 5">
            <a:extLst>
              <a:ext uri="{FF2B5EF4-FFF2-40B4-BE49-F238E27FC236}">
                <a16:creationId xmlns:a16="http://schemas.microsoft.com/office/drawing/2014/main" id="{CE11CEC6-2B4F-A1EA-8EEA-7666ADC4E41C}"/>
              </a:ext>
            </a:extLst>
          </p:cNvPr>
          <p:cNvPicPr>
            <a:picLocks noChangeAspect="1"/>
          </p:cNvPicPr>
          <p:nvPr/>
        </p:nvPicPr>
        <p:blipFill rotWithShape="1">
          <a:blip r:embed="rId2">
            <a:clrChange>
              <a:clrFrom>
                <a:srgbClr val="EEEEED"/>
              </a:clrFrom>
              <a:clrTo>
                <a:srgbClr val="EEEEED">
                  <a:alpha val="0"/>
                </a:srgbClr>
              </a:clrTo>
            </a:clrChange>
          </a:blip>
          <a:srcRect b="3920"/>
          <a:stretch/>
        </p:blipFill>
        <p:spPr>
          <a:xfrm>
            <a:off x="3196586" y="288036"/>
            <a:ext cx="8640396" cy="6338995"/>
          </a:xfrm>
          <a:prstGeom prst="rect">
            <a:avLst/>
          </a:prstGeom>
        </p:spPr>
      </p:pic>
      <p:sp>
        <p:nvSpPr>
          <p:cNvPr id="5" name="Title 1">
            <a:extLst>
              <a:ext uri="{FF2B5EF4-FFF2-40B4-BE49-F238E27FC236}">
                <a16:creationId xmlns:a16="http://schemas.microsoft.com/office/drawing/2014/main" id="{4157AA5C-6BC8-DD24-235A-10572013C3A9}"/>
              </a:ext>
            </a:extLst>
          </p:cNvPr>
          <p:cNvSpPr>
            <a:spLocks noGrp="1"/>
          </p:cNvSpPr>
          <p:nvPr>
            <p:ph type="title"/>
          </p:nvPr>
        </p:nvSpPr>
        <p:spPr>
          <a:xfrm>
            <a:off x="287998" y="288036"/>
            <a:ext cx="5049179" cy="953294"/>
          </a:xfrm>
        </p:spPr>
        <p:txBody>
          <a:bodyPr lIns="0" tIns="0" rIns="0" bIns="0" anchor="t"/>
          <a:lstStyle/>
          <a:p>
            <a:r>
              <a:rPr lang="en-US" sz="3200" dirty="0"/>
              <a:t>Sample-based Quantum Diagonalization (SQD)</a:t>
            </a:r>
          </a:p>
        </p:txBody>
      </p:sp>
    </p:spTree>
    <p:extLst>
      <p:ext uri="{BB962C8B-B14F-4D97-AF65-F5344CB8AC3E}">
        <p14:creationId xmlns:p14="http://schemas.microsoft.com/office/powerpoint/2010/main" val="3975385785"/>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247BE-FF1C-59D1-C639-E0DD0F683588}"/>
              </a:ext>
            </a:extLst>
          </p:cNvPr>
          <p:cNvSpPr>
            <a:spLocks noGrp="1"/>
          </p:cNvSpPr>
          <p:nvPr>
            <p:ph type="title"/>
          </p:nvPr>
        </p:nvSpPr>
        <p:spPr>
          <a:xfrm>
            <a:off x="287300" y="127068"/>
            <a:ext cx="10600833" cy="4095750"/>
          </a:xfrm>
        </p:spPr>
        <p:txBody>
          <a:bodyPr/>
          <a:lstStyle/>
          <a:p>
            <a:br>
              <a:rPr lang="en-US" sz="7200" dirty="0">
                <a:latin typeface="IBM Plex Mono" panose="020B0509050203000203" pitchFamily="49" charset="77"/>
              </a:rPr>
            </a:br>
            <a:r>
              <a:rPr lang="en-US" sz="7200" dirty="0">
                <a:latin typeface="IBM Plex Mono" panose="020B0509050203000203" pitchFamily="49" charset="77"/>
              </a:rPr>
              <a:t>Coding example: </a:t>
            </a:r>
            <a:br>
              <a:rPr lang="en-US" sz="7200" dirty="0">
                <a:latin typeface="IBM Plex Mono" panose="020B0509050203000203" pitchFamily="49" charset="77"/>
              </a:rPr>
            </a:br>
            <a:br>
              <a:rPr lang="en-US" sz="7200" dirty="0">
                <a:latin typeface="IBM Plex Mono" panose="020B0509050203000203" pitchFamily="49" charset="77"/>
              </a:rPr>
            </a:br>
            <a:r>
              <a:rPr lang="en-US" sz="6000" dirty="0">
                <a:solidFill>
                  <a:schemeClr val="tx1">
                    <a:lumMod val="50000"/>
                    <a:lumOff val="50000"/>
                  </a:schemeClr>
                </a:solidFill>
                <a:latin typeface="IBM Plex Mono" panose="020B0509050203000203" pitchFamily="49" charset="77"/>
              </a:rPr>
              <a:t>Chemistry ground state workflow augmented with </a:t>
            </a:r>
            <a:br>
              <a:rPr lang="en-US" sz="6000" dirty="0">
                <a:solidFill>
                  <a:schemeClr val="tx1">
                    <a:lumMod val="50000"/>
                    <a:lumOff val="50000"/>
                  </a:schemeClr>
                </a:solidFill>
                <a:latin typeface="IBM Plex Mono" panose="020B0509050203000203" pitchFamily="49" charset="77"/>
              </a:rPr>
            </a:br>
            <a:r>
              <a:rPr lang="en-US" sz="6000" dirty="0">
                <a:solidFill>
                  <a:schemeClr val="accent1"/>
                </a:solidFill>
                <a:latin typeface="IBM Plex Mono" panose="020B0509050203000203" pitchFamily="49" charset="77"/>
              </a:rPr>
              <a:t>Qiskit addons</a:t>
            </a:r>
          </a:p>
        </p:txBody>
      </p:sp>
      <p:sp>
        <p:nvSpPr>
          <p:cNvPr id="3" name="Footer Placeholder 2">
            <a:extLst>
              <a:ext uri="{FF2B5EF4-FFF2-40B4-BE49-F238E27FC236}">
                <a16:creationId xmlns:a16="http://schemas.microsoft.com/office/drawing/2014/main" id="{0F0896E2-E907-B371-F563-2F46ACF04458}"/>
              </a:ext>
            </a:extLst>
          </p:cNvPr>
          <p:cNvSpPr>
            <a:spLocks noGrp="1"/>
          </p:cNvSpPr>
          <p:nvPr>
            <p:ph type="ftr" sz="quarter" idx="18"/>
          </p:nvPr>
        </p:nvSpPr>
        <p:spPr/>
        <p:txBody>
          <a:bodyPr/>
          <a:lstStyle/>
          <a:p>
            <a:r>
              <a:rPr lang="en-US"/>
              <a:t>IBM Quantum</a:t>
            </a:r>
            <a:endParaRPr lang="en-US" dirty="0"/>
          </a:p>
        </p:txBody>
      </p:sp>
      <p:sp>
        <p:nvSpPr>
          <p:cNvPr id="4" name="Slide Number Placeholder 3">
            <a:extLst>
              <a:ext uri="{FF2B5EF4-FFF2-40B4-BE49-F238E27FC236}">
                <a16:creationId xmlns:a16="http://schemas.microsoft.com/office/drawing/2014/main" id="{218A9314-88FA-A89A-2C71-BD36DE3AAB32}"/>
              </a:ext>
            </a:extLst>
          </p:cNvPr>
          <p:cNvSpPr>
            <a:spLocks noGrp="1"/>
          </p:cNvSpPr>
          <p:nvPr>
            <p:ph type="sldNum" sz="quarter" idx="4"/>
          </p:nvPr>
        </p:nvSpPr>
        <p:spPr/>
        <p:txBody>
          <a:bodyPr/>
          <a:lstStyle/>
          <a:p>
            <a:fld id="{86CB4B4D-7CA3-9044-876B-883B54F8677D}" type="slidenum">
              <a:rPr lang="en-US" smtClean="0"/>
              <a:pPr/>
              <a:t>42</a:t>
            </a:fld>
            <a:endParaRPr lang="en-US" dirty="0"/>
          </a:p>
        </p:txBody>
      </p:sp>
    </p:spTree>
    <p:extLst>
      <p:ext uri="{BB962C8B-B14F-4D97-AF65-F5344CB8AC3E}">
        <p14:creationId xmlns:p14="http://schemas.microsoft.com/office/powerpoint/2010/main" val="60527972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9873EB0C-C44C-3D19-5323-B190281A5B14}"/>
              </a:ext>
            </a:extLst>
          </p:cNvPr>
          <p:cNvSpPr>
            <a:spLocks noGrp="1"/>
          </p:cNvSpPr>
          <p:nvPr>
            <p:ph type="ftr" sz="quarter" idx="18"/>
          </p:nvPr>
        </p:nvSpPr>
        <p:spPr/>
        <p:txBody>
          <a:bodyPr/>
          <a:lstStyle/>
          <a:p>
            <a:r>
              <a:rPr lang="en-US" sz="800" kern="0" dirty="0"/>
              <a:t>IBM Quantum | </a:t>
            </a:r>
            <a:r>
              <a:rPr lang="en-US" sz="800" noProof="0" dirty="0"/>
              <a:t>@ 2024 IBM Corporation</a:t>
            </a:r>
          </a:p>
        </p:txBody>
      </p:sp>
      <p:cxnSp>
        <p:nvCxnSpPr>
          <p:cNvPr id="20" name="Straight Connector 19">
            <a:extLst>
              <a:ext uri="{FF2B5EF4-FFF2-40B4-BE49-F238E27FC236}">
                <a16:creationId xmlns:a16="http://schemas.microsoft.com/office/drawing/2014/main" id="{39D9A1DE-7D07-63B2-1B15-01E068F36036}"/>
              </a:ext>
            </a:extLst>
          </p:cNvPr>
          <p:cNvCxnSpPr>
            <a:cxnSpLocks/>
          </p:cNvCxnSpPr>
          <p:nvPr/>
        </p:nvCxnSpPr>
        <p:spPr bwMode="auto">
          <a:xfrm>
            <a:off x="6096000"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E56463F9-6561-06A2-330B-23F319C66D70}"/>
              </a:ext>
            </a:extLst>
          </p:cNvPr>
          <p:cNvCxnSpPr>
            <a:cxnSpLocks/>
          </p:cNvCxnSpPr>
          <p:nvPr/>
        </p:nvCxnSpPr>
        <p:spPr bwMode="auto">
          <a:xfrm>
            <a:off x="9143603"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351C202-E521-E1E0-632E-41A36F53DC12}"/>
              </a:ext>
            </a:extLst>
          </p:cNvPr>
          <p:cNvCxnSpPr>
            <a:cxnSpLocks/>
          </p:cNvCxnSpPr>
          <p:nvPr/>
        </p:nvCxnSpPr>
        <p:spPr bwMode="auto">
          <a:xfrm>
            <a:off x="3048397" y="2338097"/>
            <a:ext cx="0" cy="30702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46FE4D49-8023-B0A5-57A2-973CA2306551}"/>
              </a:ext>
            </a:extLst>
          </p:cNvPr>
          <p:cNvCxnSpPr>
            <a:cxnSpLocks/>
          </p:cNvCxnSpPr>
          <p:nvPr/>
        </p:nvCxnSpPr>
        <p:spPr bwMode="auto">
          <a:xfrm>
            <a:off x="284125"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3657F6EC-0A63-52E5-BB03-BE44EEF5ABFB}"/>
              </a:ext>
            </a:extLst>
          </p:cNvPr>
          <p:cNvCxnSpPr>
            <a:cxnSpLocks/>
          </p:cNvCxnSpPr>
          <p:nvPr/>
        </p:nvCxnSpPr>
        <p:spPr bwMode="auto">
          <a:xfrm>
            <a:off x="3284723"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2227C48-C512-657E-8FE8-60B22607A819}"/>
              </a:ext>
            </a:extLst>
          </p:cNvPr>
          <p:cNvCxnSpPr>
            <a:cxnSpLocks/>
          </p:cNvCxnSpPr>
          <p:nvPr/>
        </p:nvCxnSpPr>
        <p:spPr bwMode="auto">
          <a:xfrm>
            <a:off x="6382507" y="5408353"/>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4923447A-1EF3-628D-0CE9-CB856B00FEC2}"/>
              </a:ext>
            </a:extLst>
          </p:cNvPr>
          <p:cNvCxnSpPr>
            <a:cxnSpLocks/>
          </p:cNvCxnSpPr>
          <p:nvPr/>
        </p:nvCxnSpPr>
        <p:spPr bwMode="auto">
          <a:xfrm>
            <a:off x="9397837" y="5394852"/>
            <a:ext cx="247459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5" name="Text Placeholder 2">
            <a:extLst>
              <a:ext uri="{FF2B5EF4-FFF2-40B4-BE49-F238E27FC236}">
                <a16:creationId xmlns:a16="http://schemas.microsoft.com/office/drawing/2014/main" id="{AE27D9EA-D8E8-6D53-1E39-09DFDBBBCA16}"/>
              </a:ext>
            </a:extLst>
          </p:cNvPr>
          <p:cNvSpPr>
            <a:spLocks noGrp="1"/>
          </p:cNvSpPr>
          <p:nvPr>
            <p:ph type="body" sz="quarter" idx="11"/>
          </p:nvPr>
        </p:nvSpPr>
        <p:spPr>
          <a:xfrm>
            <a:off x="284125" y="5514437"/>
            <a:ext cx="2474590" cy="485979"/>
          </a:xfrm>
        </p:spPr>
        <p:txBody>
          <a:bodyPr/>
          <a:lstStyle/>
          <a:p>
            <a:pPr algn="ctr"/>
            <a:r>
              <a:rPr lang="en-US" sz="2800" dirty="0"/>
              <a:t>Map</a:t>
            </a:r>
          </a:p>
        </p:txBody>
      </p:sp>
      <p:sp>
        <p:nvSpPr>
          <p:cNvPr id="4" name="Title 1">
            <a:extLst>
              <a:ext uri="{FF2B5EF4-FFF2-40B4-BE49-F238E27FC236}">
                <a16:creationId xmlns:a16="http://schemas.microsoft.com/office/drawing/2014/main" id="{E79D98DE-5377-BCC5-FF5B-25CAC76CB8ED}"/>
              </a:ext>
            </a:extLst>
          </p:cNvPr>
          <p:cNvSpPr txBox="1">
            <a:spLocks/>
          </p:cNvSpPr>
          <p:nvPr/>
        </p:nvSpPr>
        <p:spPr>
          <a:xfrm>
            <a:off x="284124" y="265382"/>
            <a:ext cx="10527309" cy="8271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2438400" rtl="0" latinLnBrk="0">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latinLnBrk="0">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pPr defTabSz="1218956">
              <a:spcAft>
                <a:spcPts val="600"/>
              </a:spcAft>
            </a:pPr>
            <a:r>
              <a:rPr lang="en-US" sz="2800" dirty="0" err="1"/>
              <a:t>Qiskit</a:t>
            </a:r>
            <a:r>
              <a:rPr lang="en-US" sz="2800" dirty="0"/>
              <a:t> SDK sets the foundation</a:t>
            </a:r>
          </a:p>
          <a:p>
            <a:pPr defTabSz="914507"/>
            <a:r>
              <a:rPr lang="en-US" sz="1800" dirty="0" err="1">
                <a:solidFill>
                  <a:srgbClr val="000000"/>
                </a:solidFill>
                <a:latin typeface="IBM Plex Sans Light"/>
              </a:rPr>
              <a:t>Qiskit</a:t>
            </a:r>
            <a:r>
              <a:rPr lang="en-US" sz="1800" dirty="0">
                <a:solidFill>
                  <a:srgbClr val="000000"/>
                </a:solidFill>
                <a:latin typeface="IBM Plex Sans Light"/>
              </a:rPr>
              <a:t> SDK gives us a </a:t>
            </a:r>
            <a:r>
              <a:rPr lang="en-US" sz="1800" dirty="0">
                <a:solidFill>
                  <a:srgbClr val="000000"/>
                </a:solidFill>
                <a:latin typeface="IBM Plex Sans Medm" panose="020B0503050203000203" pitchFamily="34" charset="0"/>
              </a:rPr>
              <a:t>base layer of building blocks </a:t>
            </a:r>
            <a:r>
              <a:rPr lang="en-US" sz="1800" dirty="0">
                <a:solidFill>
                  <a:srgbClr val="000000"/>
                </a:solidFill>
                <a:latin typeface="IBM Plex Sans Light"/>
              </a:rPr>
              <a:t>for building and running quantum algorithms</a:t>
            </a:r>
          </a:p>
        </p:txBody>
      </p:sp>
      <p:sp>
        <p:nvSpPr>
          <p:cNvPr id="15" name="Text Placeholder 2">
            <a:extLst>
              <a:ext uri="{FF2B5EF4-FFF2-40B4-BE49-F238E27FC236}">
                <a16:creationId xmlns:a16="http://schemas.microsoft.com/office/drawing/2014/main" id="{91BB2ACC-9215-14BD-DF4A-9B24C59CE1FE}"/>
              </a:ext>
            </a:extLst>
          </p:cNvPr>
          <p:cNvSpPr txBox="1">
            <a:spLocks/>
          </p:cNvSpPr>
          <p:nvPr/>
        </p:nvSpPr>
        <p:spPr>
          <a:xfrm>
            <a:off x="3284723" y="5514437"/>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Optimize</a:t>
            </a:r>
          </a:p>
        </p:txBody>
      </p:sp>
      <p:sp>
        <p:nvSpPr>
          <p:cNvPr id="33" name="Text Placeholder 2">
            <a:extLst>
              <a:ext uri="{FF2B5EF4-FFF2-40B4-BE49-F238E27FC236}">
                <a16:creationId xmlns:a16="http://schemas.microsoft.com/office/drawing/2014/main" id="{D8EE06C8-FEA4-F41E-D9B8-CA20CB2A4C24}"/>
              </a:ext>
            </a:extLst>
          </p:cNvPr>
          <p:cNvSpPr txBox="1">
            <a:spLocks/>
          </p:cNvSpPr>
          <p:nvPr/>
        </p:nvSpPr>
        <p:spPr>
          <a:xfrm>
            <a:off x="9397837" y="5507403"/>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Post-process</a:t>
            </a:r>
          </a:p>
        </p:txBody>
      </p:sp>
      <p:sp>
        <p:nvSpPr>
          <p:cNvPr id="3" name="Rectangle 2">
            <a:extLst>
              <a:ext uri="{FF2B5EF4-FFF2-40B4-BE49-F238E27FC236}">
                <a16:creationId xmlns:a16="http://schemas.microsoft.com/office/drawing/2014/main" id="{23684DF7-9B8E-48C3-5586-1A0893DB751A}"/>
              </a:ext>
            </a:extLst>
          </p:cNvPr>
          <p:cNvSpPr/>
          <p:nvPr/>
        </p:nvSpPr>
        <p:spPr bwMode="auto">
          <a:xfrm>
            <a:off x="370804"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algn="ctr" defTabSz="457109" fontAlgn="base">
              <a:spcBef>
                <a:spcPct val="0"/>
              </a:spcBef>
              <a:spcAft>
                <a:spcPct val="0"/>
              </a:spcAft>
            </a:pPr>
            <a:r>
              <a:rPr lang="en-US" dirty="0">
                <a:solidFill>
                  <a:srgbClr val="8A3FFC"/>
                </a:solidFill>
                <a:latin typeface="IBM Plex Sans Light"/>
              </a:rPr>
              <a:t>Qiskit Circuit Library</a:t>
            </a:r>
          </a:p>
        </p:txBody>
      </p:sp>
      <p:sp>
        <p:nvSpPr>
          <p:cNvPr id="5" name="Rectangle 4">
            <a:extLst>
              <a:ext uri="{FF2B5EF4-FFF2-40B4-BE49-F238E27FC236}">
                <a16:creationId xmlns:a16="http://schemas.microsoft.com/office/drawing/2014/main" id="{F1126883-3E19-C1C6-C04F-9337D47BB345}"/>
              </a:ext>
            </a:extLst>
          </p:cNvPr>
          <p:cNvSpPr/>
          <p:nvPr/>
        </p:nvSpPr>
        <p:spPr bwMode="auto">
          <a:xfrm>
            <a:off x="3425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algn="ctr" defTabSz="457109" fontAlgn="base">
              <a:spcBef>
                <a:spcPct val="0"/>
              </a:spcBef>
              <a:spcAft>
                <a:spcPct val="0"/>
              </a:spcAft>
            </a:pPr>
            <a:r>
              <a:rPr lang="en-US" dirty="0">
                <a:solidFill>
                  <a:srgbClr val="8A3FFC"/>
                </a:solidFill>
                <a:latin typeface="IBM Plex Sans Light"/>
              </a:rPr>
              <a:t>Transpiler</a:t>
            </a:r>
          </a:p>
        </p:txBody>
      </p:sp>
      <p:sp>
        <p:nvSpPr>
          <p:cNvPr id="6" name="Rectangle 5">
            <a:extLst>
              <a:ext uri="{FF2B5EF4-FFF2-40B4-BE49-F238E27FC236}">
                <a16:creationId xmlns:a16="http://schemas.microsoft.com/office/drawing/2014/main" id="{EB2A2FD2-FB5E-BB7E-FAF9-A1E37465F851}"/>
              </a:ext>
            </a:extLst>
          </p:cNvPr>
          <p:cNvSpPr/>
          <p:nvPr/>
        </p:nvSpPr>
        <p:spPr bwMode="auto">
          <a:xfrm>
            <a:off x="6473140" y="3263450"/>
            <a:ext cx="2293324"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algn="ctr" defTabSz="457109" fontAlgn="base">
              <a:spcBef>
                <a:spcPct val="0"/>
              </a:spcBef>
              <a:spcAft>
                <a:spcPct val="0"/>
              </a:spcAft>
            </a:pPr>
            <a:r>
              <a:rPr lang="en-US" dirty="0">
                <a:solidFill>
                  <a:srgbClr val="8A3FFC"/>
                </a:solidFill>
                <a:latin typeface="IBM Plex Sans Light"/>
              </a:rPr>
              <a:t>Primitives</a:t>
            </a:r>
          </a:p>
        </p:txBody>
      </p:sp>
      <p:sp>
        <p:nvSpPr>
          <p:cNvPr id="7" name="Rectangle 6">
            <a:extLst>
              <a:ext uri="{FF2B5EF4-FFF2-40B4-BE49-F238E27FC236}">
                <a16:creationId xmlns:a16="http://schemas.microsoft.com/office/drawing/2014/main" id="{0400B277-75EF-EB28-6725-E382940BC482}"/>
              </a:ext>
            </a:extLst>
          </p:cNvPr>
          <p:cNvSpPr/>
          <p:nvPr/>
        </p:nvSpPr>
        <p:spPr bwMode="auto">
          <a:xfrm>
            <a:off x="9493661" y="3263450"/>
            <a:ext cx="2282942" cy="660104"/>
          </a:xfrm>
          <a:prstGeom prst="rect">
            <a:avLst/>
          </a:prstGeom>
          <a:solidFill>
            <a:srgbClr val="F4F4F4"/>
          </a:solidFill>
          <a:ln w="19050">
            <a:solidFill>
              <a:srgbClr val="8A3FF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45714" tIns="45714" rIns="45714" bIns="45714" numCol="1" rtlCol="0" anchor="ctr" anchorCtr="0" compatLnSpc="1">
            <a:prstTxWarp prst="textNoShape">
              <a:avLst/>
            </a:prstTxWarp>
          </a:bodyPr>
          <a:lstStyle/>
          <a:p>
            <a:pPr algn="ctr" defTabSz="457109" fontAlgn="base">
              <a:spcBef>
                <a:spcPct val="0"/>
              </a:spcBef>
              <a:spcAft>
                <a:spcPct val="0"/>
              </a:spcAft>
            </a:pPr>
            <a:r>
              <a:rPr lang="en-US" dirty="0">
                <a:solidFill>
                  <a:srgbClr val="8A3FFC"/>
                </a:solidFill>
                <a:latin typeface="IBM Plex Sans Light"/>
              </a:rPr>
              <a:t>Quantum Info</a:t>
            </a:r>
          </a:p>
        </p:txBody>
      </p:sp>
      <p:sp>
        <p:nvSpPr>
          <p:cNvPr id="9" name="TextBox 8">
            <a:extLst>
              <a:ext uri="{FF2B5EF4-FFF2-40B4-BE49-F238E27FC236}">
                <a16:creationId xmlns:a16="http://schemas.microsoft.com/office/drawing/2014/main" id="{C5FDB53A-E751-85E1-CE0F-5AABB3B019E4}"/>
              </a:ext>
            </a:extLst>
          </p:cNvPr>
          <p:cNvSpPr txBox="1"/>
          <p:nvPr/>
        </p:nvSpPr>
        <p:spPr>
          <a:xfrm>
            <a:off x="374761" y="4119893"/>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spcBef>
                <a:spcPts val="1450"/>
              </a:spcBef>
              <a:buSzPct val="100000"/>
            </a:pPr>
            <a:r>
              <a:rPr lang="en-US" sz="1400" kern="0" dirty="0">
                <a:solidFill>
                  <a:srgbClr val="000000"/>
                </a:solidFill>
                <a:latin typeface="IBM Plex Sans Light"/>
                <a:sym typeface="IBM Plex Sans Light"/>
              </a:rPr>
              <a:t>Output:</a:t>
            </a:r>
            <a:br>
              <a:rPr lang="en-US" sz="1400" kern="0" dirty="0">
                <a:solidFill>
                  <a:srgbClr val="000000"/>
                </a:solidFill>
                <a:latin typeface="IBM Plex Sans Light"/>
                <a:sym typeface="IBM Plex Sans Light"/>
              </a:rPr>
            </a:br>
            <a:r>
              <a:rPr lang="en-US" sz="1400" b="1" kern="0" dirty="0">
                <a:solidFill>
                  <a:srgbClr val="000000"/>
                </a:solidFill>
                <a:latin typeface="IBM Plex Sans Light"/>
                <a:sym typeface="IBM Plex Sans Light"/>
              </a:rPr>
              <a:t>circuits </a:t>
            </a:r>
            <a:r>
              <a:rPr lang="en-US" sz="1400" kern="0" dirty="0">
                <a:solidFill>
                  <a:srgbClr val="000000"/>
                </a:solidFill>
                <a:latin typeface="IBM Plex Sans Light"/>
                <a:sym typeface="IBM Plex Sans Light"/>
              </a:rPr>
              <a:t>+ operators </a:t>
            </a:r>
          </a:p>
        </p:txBody>
      </p:sp>
      <p:sp>
        <p:nvSpPr>
          <p:cNvPr id="10" name="TextBox 9">
            <a:extLst>
              <a:ext uri="{FF2B5EF4-FFF2-40B4-BE49-F238E27FC236}">
                <a16:creationId xmlns:a16="http://schemas.microsoft.com/office/drawing/2014/main" id="{58C5D562-334A-E001-F338-C6DF8DAB31F0}"/>
              </a:ext>
            </a:extLst>
          </p:cNvPr>
          <p:cNvSpPr txBox="1"/>
          <p:nvPr/>
        </p:nvSpPr>
        <p:spPr>
          <a:xfrm>
            <a:off x="3395282" y="4119893"/>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spcBef>
                <a:spcPts val="1450"/>
              </a:spcBef>
              <a:buSzPct val="100000"/>
            </a:pPr>
            <a:r>
              <a:rPr lang="en-US" sz="1400" kern="0" dirty="0">
                <a:solidFill>
                  <a:srgbClr val="000000"/>
                </a:solidFill>
                <a:latin typeface="IBM Plex Sans Light"/>
                <a:sym typeface="IBM Plex Sans Light"/>
              </a:rPr>
              <a:t>Input:</a:t>
            </a:r>
            <a:br>
              <a:rPr lang="en-US" sz="1400" kern="0" dirty="0">
                <a:solidFill>
                  <a:srgbClr val="000000"/>
                </a:solidFill>
                <a:latin typeface="IBM Plex Sans Light"/>
                <a:sym typeface="IBM Plex Sans Light"/>
              </a:rPr>
            </a:br>
            <a:r>
              <a:rPr lang="en-US" sz="1400" b="1" kern="0" dirty="0">
                <a:solidFill>
                  <a:srgbClr val="000000"/>
                </a:solidFill>
                <a:latin typeface="IBM Plex Sans Light"/>
                <a:sym typeface="IBM Plex Sans Light"/>
              </a:rPr>
              <a:t>circuits </a:t>
            </a:r>
            <a:r>
              <a:rPr lang="en-US" sz="1400" kern="0" dirty="0">
                <a:solidFill>
                  <a:srgbClr val="000000"/>
                </a:solidFill>
                <a:latin typeface="IBM Plex Sans Light"/>
                <a:sym typeface="IBM Plex Sans Light"/>
              </a:rPr>
              <a:t>+ operators </a:t>
            </a:r>
          </a:p>
        </p:txBody>
      </p:sp>
      <p:sp>
        <p:nvSpPr>
          <p:cNvPr id="11" name="TextBox 10">
            <a:extLst>
              <a:ext uri="{FF2B5EF4-FFF2-40B4-BE49-F238E27FC236}">
                <a16:creationId xmlns:a16="http://schemas.microsoft.com/office/drawing/2014/main" id="{651A2F41-95DC-22A2-EEB4-32416C3AF1EF}"/>
              </a:ext>
            </a:extLst>
          </p:cNvPr>
          <p:cNvSpPr txBox="1"/>
          <p:nvPr/>
        </p:nvSpPr>
        <p:spPr>
          <a:xfrm>
            <a:off x="3395282" y="4718750"/>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spcBef>
                <a:spcPts val="1450"/>
              </a:spcBef>
              <a:buSzPct val="100000"/>
            </a:pPr>
            <a:r>
              <a:rPr lang="en-US" sz="1400" kern="0" dirty="0">
                <a:solidFill>
                  <a:srgbClr val="000000"/>
                </a:solidFill>
                <a:latin typeface="IBM Plex Sans Light"/>
                <a:sym typeface="IBM Plex Sans Light"/>
              </a:rPr>
              <a:t>Output:</a:t>
            </a:r>
            <a:br>
              <a:rPr lang="en-US" sz="1400" kern="0" dirty="0">
                <a:solidFill>
                  <a:srgbClr val="000000"/>
                </a:solidFill>
                <a:latin typeface="IBM Plex Sans Light"/>
                <a:sym typeface="IBM Plex Sans Light"/>
              </a:rPr>
            </a:br>
            <a:r>
              <a:rPr lang="en-US" sz="1400" b="1" kern="0" dirty="0">
                <a:solidFill>
                  <a:srgbClr val="000000"/>
                </a:solidFill>
                <a:latin typeface="IBM Plex Sans Light"/>
                <a:sym typeface="IBM Plex Sans Light"/>
              </a:rPr>
              <a:t>ISA circuits </a:t>
            </a:r>
            <a:r>
              <a:rPr lang="en-US" sz="1400" kern="0" dirty="0">
                <a:solidFill>
                  <a:srgbClr val="000000"/>
                </a:solidFill>
                <a:latin typeface="IBM Plex Sans Light"/>
                <a:sym typeface="IBM Plex Sans Light"/>
              </a:rPr>
              <a:t>+ operators </a:t>
            </a:r>
          </a:p>
        </p:txBody>
      </p:sp>
      <p:sp>
        <p:nvSpPr>
          <p:cNvPr id="12" name="TextBox 11">
            <a:extLst>
              <a:ext uri="{FF2B5EF4-FFF2-40B4-BE49-F238E27FC236}">
                <a16:creationId xmlns:a16="http://schemas.microsoft.com/office/drawing/2014/main" id="{9D75CE8F-6D5F-62B2-8258-1096CE6961A5}"/>
              </a:ext>
            </a:extLst>
          </p:cNvPr>
          <p:cNvSpPr txBox="1"/>
          <p:nvPr/>
        </p:nvSpPr>
        <p:spPr>
          <a:xfrm>
            <a:off x="6473140" y="4126169"/>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spcBef>
                <a:spcPts val="1450"/>
              </a:spcBef>
              <a:buSzPct val="100000"/>
            </a:pPr>
            <a:r>
              <a:rPr lang="en-US" sz="1400" kern="0" dirty="0">
                <a:solidFill>
                  <a:srgbClr val="000000"/>
                </a:solidFill>
                <a:latin typeface="IBM Plex Sans Light"/>
                <a:sym typeface="IBM Plex Sans Light"/>
              </a:rPr>
              <a:t>Input:</a:t>
            </a:r>
            <a:br>
              <a:rPr lang="en-US" sz="1400" kern="0" dirty="0">
                <a:solidFill>
                  <a:srgbClr val="000000"/>
                </a:solidFill>
                <a:latin typeface="IBM Plex Sans Light"/>
                <a:sym typeface="IBM Plex Sans Light"/>
              </a:rPr>
            </a:br>
            <a:r>
              <a:rPr lang="en-US" sz="1400" b="1" kern="0" dirty="0">
                <a:solidFill>
                  <a:srgbClr val="000000"/>
                </a:solidFill>
                <a:latin typeface="IBM Plex Sans Light"/>
                <a:sym typeface="IBM Plex Sans Light"/>
              </a:rPr>
              <a:t>ISA circuits </a:t>
            </a:r>
            <a:r>
              <a:rPr lang="en-US" sz="1400" kern="0" dirty="0">
                <a:solidFill>
                  <a:srgbClr val="000000"/>
                </a:solidFill>
                <a:latin typeface="IBM Plex Sans Light"/>
                <a:sym typeface="IBM Plex Sans Light"/>
              </a:rPr>
              <a:t>+ operators </a:t>
            </a:r>
          </a:p>
        </p:txBody>
      </p:sp>
      <p:sp>
        <p:nvSpPr>
          <p:cNvPr id="14" name="TextBox 13">
            <a:extLst>
              <a:ext uri="{FF2B5EF4-FFF2-40B4-BE49-F238E27FC236}">
                <a16:creationId xmlns:a16="http://schemas.microsoft.com/office/drawing/2014/main" id="{76A7B1CD-03C3-F1D9-4D5C-8D590C2E20C6}"/>
              </a:ext>
            </a:extLst>
          </p:cNvPr>
          <p:cNvSpPr txBox="1"/>
          <p:nvPr/>
        </p:nvSpPr>
        <p:spPr>
          <a:xfrm>
            <a:off x="9493661" y="4119893"/>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buSzPct val="100000"/>
            </a:pPr>
            <a:r>
              <a:rPr lang="en-US" sz="1400" kern="0" dirty="0">
                <a:solidFill>
                  <a:srgbClr val="000000"/>
                </a:solidFill>
                <a:latin typeface="IBM Plex Sans Light"/>
                <a:sym typeface="IBM Plex Sans Light"/>
              </a:rPr>
              <a:t>Input:</a:t>
            </a:r>
            <a:br>
              <a:rPr lang="en-US" sz="1400" kern="0" dirty="0">
                <a:solidFill>
                  <a:srgbClr val="000000"/>
                </a:solidFill>
                <a:latin typeface="IBM Plex Sans Light"/>
                <a:sym typeface="IBM Plex Sans Light"/>
              </a:rPr>
            </a:br>
            <a:r>
              <a:rPr lang="en-US" sz="1600" kern="0" dirty="0">
                <a:solidFill>
                  <a:srgbClr val="000000"/>
                </a:solidFill>
                <a:latin typeface="IBM Plex Sans Light"/>
              </a:rPr>
              <a:t>Expectation value/samples</a:t>
            </a:r>
            <a:endParaRPr lang="en-US" sz="1400" b="1" kern="0" dirty="0" err="1">
              <a:solidFill>
                <a:srgbClr val="000000"/>
              </a:solidFill>
              <a:latin typeface="IBM Plex Sans Light" panose="020B0403050203000203" pitchFamily="34" charset="0"/>
            </a:endParaRPr>
          </a:p>
          <a:p>
            <a:pPr defTabSz="1218956">
              <a:spcBef>
                <a:spcPts val="1450"/>
              </a:spcBef>
            </a:pPr>
            <a:endParaRPr lang="en-US" sz="1400" b="1" kern="0" dirty="0" err="1">
              <a:solidFill>
                <a:srgbClr val="000000"/>
              </a:solidFill>
              <a:latin typeface="IBM Plex Sans Light" panose="020B0403050203000203" pitchFamily="34" charset="0"/>
            </a:endParaRPr>
          </a:p>
        </p:txBody>
      </p:sp>
      <p:sp>
        <p:nvSpPr>
          <p:cNvPr id="2" name="Arrow: Right 1">
            <a:extLst>
              <a:ext uri="{FF2B5EF4-FFF2-40B4-BE49-F238E27FC236}">
                <a16:creationId xmlns:a16="http://schemas.microsoft.com/office/drawing/2014/main" id="{866B3EDB-8050-DE53-14D3-983E6F4B6C7C}"/>
              </a:ext>
            </a:extLst>
          </p:cNvPr>
          <p:cNvSpPr/>
          <p:nvPr/>
        </p:nvSpPr>
        <p:spPr bwMode="auto">
          <a:xfrm>
            <a:off x="2819633"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34" name="Arrow: Right 1">
            <a:extLst>
              <a:ext uri="{FF2B5EF4-FFF2-40B4-BE49-F238E27FC236}">
                <a16:creationId xmlns:a16="http://schemas.microsoft.com/office/drawing/2014/main" id="{5D4B65FE-F54A-8667-C970-2866D09890E5}"/>
              </a:ext>
            </a:extLst>
          </p:cNvPr>
          <p:cNvSpPr/>
          <p:nvPr/>
        </p:nvSpPr>
        <p:spPr bwMode="auto">
          <a:xfrm>
            <a:off x="5914987" y="5657142"/>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37" name="Arrow: Right 1">
            <a:extLst>
              <a:ext uri="{FF2B5EF4-FFF2-40B4-BE49-F238E27FC236}">
                <a16:creationId xmlns:a16="http://schemas.microsoft.com/office/drawing/2014/main" id="{5865E7A5-B93F-3308-CD09-F3407C6A51D9}"/>
              </a:ext>
            </a:extLst>
          </p:cNvPr>
          <p:cNvSpPr/>
          <p:nvPr/>
        </p:nvSpPr>
        <p:spPr bwMode="auto">
          <a:xfrm>
            <a:off x="8932747" y="5663014"/>
            <a:ext cx="465090" cy="266608"/>
          </a:xfrm>
          <a:prstGeom prst="rightArrow">
            <a:avLst/>
          </a:prstGeom>
          <a:solidFill>
            <a:schemeClr val="bg1">
              <a:lumMod val="6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sp>
        <p:nvSpPr>
          <p:cNvPr id="16" name="Text Placeholder 2">
            <a:extLst>
              <a:ext uri="{FF2B5EF4-FFF2-40B4-BE49-F238E27FC236}">
                <a16:creationId xmlns:a16="http://schemas.microsoft.com/office/drawing/2014/main" id="{C0E5B607-2C27-F912-4E22-DA5D03375725}"/>
              </a:ext>
            </a:extLst>
          </p:cNvPr>
          <p:cNvSpPr txBox="1">
            <a:spLocks/>
          </p:cNvSpPr>
          <p:nvPr/>
        </p:nvSpPr>
        <p:spPr>
          <a:xfrm>
            <a:off x="6367663" y="5521231"/>
            <a:ext cx="2474590" cy="485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1pPr>
            <a:lvl2pPr marL="91422"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2pPr>
            <a:lvl3pPr marL="182843"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3pPr>
            <a:lvl4pPr marL="274265" marR="0" indent="-91422" algn="l" defTabSz="1218956" rtl="0" eaLnBrk="1" latinLnBrk="0" hangingPunct="1">
              <a:lnSpc>
                <a:spcPct val="110000"/>
              </a:lnSpc>
              <a:spcBef>
                <a:spcPts val="0"/>
              </a:spcBef>
              <a:spcAft>
                <a:spcPts val="0"/>
              </a:spcAft>
              <a:buClrTx/>
              <a:buSzPct val="100000"/>
              <a:buFontTx/>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000" b="0" i="0" u="none" strike="noStrike" cap="none" spc="0" baseline="0">
                <a:solidFill>
                  <a:schemeClr val="tx1"/>
                </a:solidFill>
                <a:uFillTx/>
                <a:latin typeface="IBM Plex Sans" panose="020B05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pPr algn="ctr"/>
            <a:r>
              <a:rPr lang="en-US" sz="2800" kern="0" dirty="0"/>
              <a:t>Execute</a:t>
            </a:r>
          </a:p>
        </p:txBody>
      </p:sp>
      <p:sp>
        <p:nvSpPr>
          <p:cNvPr id="18" name="TextBox 17">
            <a:extLst>
              <a:ext uri="{FF2B5EF4-FFF2-40B4-BE49-F238E27FC236}">
                <a16:creationId xmlns:a16="http://schemas.microsoft.com/office/drawing/2014/main" id="{A679038A-92CA-F017-038F-CA68C6292C27}"/>
              </a:ext>
            </a:extLst>
          </p:cNvPr>
          <p:cNvSpPr txBox="1"/>
          <p:nvPr/>
        </p:nvSpPr>
        <p:spPr>
          <a:xfrm>
            <a:off x="6481076" y="4725026"/>
            <a:ext cx="2794584" cy="4408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chor="t">
            <a:noAutofit/>
          </a:bodyPr>
          <a:lstStyle/>
          <a:p>
            <a:pPr defTabSz="1218956">
              <a:spcBef>
                <a:spcPts val="1450"/>
              </a:spcBef>
              <a:buSzPct val="100000"/>
            </a:pPr>
            <a:r>
              <a:rPr lang="en-US" sz="1400" kern="0" dirty="0">
                <a:solidFill>
                  <a:srgbClr val="000000"/>
                </a:solidFill>
                <a:latin typeface="IBM Plex Sans Light"/>
                <a:sym typeface="IBM Plex Sans Light"/>
              </a:rPr>
              <a:t>Output:</a:t>
            </a:r>
            <a:br>
              <a:rPr lang="en-US" sz="1400" kern="0" dirty="0">
                <a:solidFill>
                  <a:srgbClr val="000000"/>
                </a:solidFill>
                <a:latin typeface="IBM Plex Sans Light"/>
                <a:sym typeface="IBM Plex Sans Light"/>
              </a:rPr>
            </a:br>
            <a:r>
              <a:rPr lang="en-US" sz="1400" kern="0" dirty="0">
                <a:solidFill>
                  <a:srgbClr val="000000"/>
                </a:solidFill>
                <a:latin typeface="IBM Plex Sans Light"/>
                <a:sym typeface="IBM Plex Sans Light"/>
              </a:rPr>
              <a:t>Expectation value/samples</a:t>
            </a:r>
          </a:p>
        </p:txBody>
      </p:sp>
    </p:spTree>
    <p:extLst>
      <p:ext uri="{BB962C8B-B14F-4D97-AF65-F5344CB8AC3E}">
        <p14:creationId xmlns:p14="http://schemas.microsoft.com/office/powerpoint/2010/main" val="777795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58D57-A5AE-7F30-1925-A4B4222EC727}"/>
              </a:ext>
            </a:extLst>
          </p:cNvPr>
          <p:cNvSpPr>
            <a:spLocks noGrp="1"/>
          </p:cNvSpPr>
          <p:nvPr>
            <p:ph type="title"/>
          </p:nvPr>
        </p:nvSpPr>
        <p:spPr>
          <a:xfrm>
            <a:off x="287299" y="921509"/>
            <a:ext cx="7976168" cy="2194224"/>
          </a:xfrm>
        </p:spPr>
        <p:txBody>
          <a:bodyPr lIns="0" tIns="0" rIns="0" bIns="0" anchor="t"/>
          <a:lstStyle/>
          <a:p>
            <a:pPr>
              <a:lnSpc>
                <a:spcPct val="70000"/>
              </a:lnSpc>
            </a:pPr>
            <a:r>
              <a:rPr lang="en-US" sz="3600" dirty="0">
                <a:solidFill>
                  <a:schemeClr val="accent2"/>
                </a:solidFill>
                <a:latin typeface="IBM Plex Mono"/>
              </a:rPr>
              <a:t>1 Map</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2 Optimize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3 Execute</a:t>
            </a:r>
            <a:br>
              <a:rPr lang="en-US" sz="3600" dirty="0">
                <a:solidFill>
                  <a:schemeClr val="accent2"/>
                </a:solidFill>
                <a:latin typeface="IBM Plex Mono"/>
              </a:rPr>
            </a:br>
            <a:br>
              <a:rPr lang="en-US" sz="3600" dirty="0">
                <a:solidFill>
                  <a:schemeClr val="accent2"/>
                </a:solidFill>
                <a:latin typeface="IBM Plex Mono"/>
              </a:rPr>
            </a:br>
            <a:r>
              <a:rPr lang="en-US" sz="3600" dirty="0">
                <a:solidFill>
                  <a:schemeClr val="accent2"/>
                </a:solidFill>
                <a:latin typeface="IBM Plex Mono"/>
              </a:rPr>
              <a:t>4 Post-process</a:t>
            </a:r>
            <a:br>
              <a:rPr lang="en-US" sz="3600" dirty="0">
                <a:latin typeface="IBM Plex Sans" panose="020B0503050203000203" pitchFamily="34" charset="0"/>
              </a:rPr>
            </a:br>
            <a:endParaRPr lang="en-US" sz="3600" dirty="0">
              <a:latin typeface="IBM Plex Sans" panose="020B0503050203000203" pitchFamily="34" charset="0"/>
            </a:endParaRPr>
          </a:p>
        </p:txBody>
      </p:sp>
      <p:sp>
        <p:nvSpPr>
          <p:cNvPr id="4" name="Slide Number Placeholder 3">
            <a:extLst>
              <a:ext uri="{FF2B5EF4-FFF2-40B4-BE49-F238E27FC236}">
                <a16:creationId xmlns:a16="http://schemas.microsoft.com/office/drawing/2014/main" id="{9BD93923-74B6-8018-0DB8-3A985943C602}"/>
              </a:ext>
            </a:extLst>
          </p:cNvPr>
          <p:cNvSpPr>
            <a:spLocks noGrp="1"/>
          </p:cNvSpPr>
          <p:nvPr>
            <p:ph type="sldNum" sz="quarter" idx="4"/>
          </p:nvPr>
        </p:nvSpPr>
        <p:spPr/>
        <p:txBody>
          <a:bodyPr/>
          <a:lstStyle/>
          <a:p>
            <a:fld id="{86CB4B4D-7CA3-9044-876B-883B54F8677D}" type="slidenum">
              <a:rPr lang="en-US" smtClean="0"/>
              <a:pPr/>
              <a:t>6</a:t>
            </a:fld>
            <a:endParaRPr lang="en-US" dirty="0"/>
          </a:p>
        </p:txBody>
      </p:sp>
      <p:sp>
        <p:nvSpPr>
          <p:cNvPr id="6" name="TextBox 5">
            <a:extLst>
              <a:ext uri="{FF2B5EF4-FFF2-40B4-BE49-F238E27FC236}">
                <a16:creationId xmlns:a16="http://schemas.microsoft.com/office/drawing/2014/main" id="{A427BE8C-C654-8DCA-91A7-178A0B1FFBEB}"/>
              </a:ext>
            </a:extLst>
          </p:cNvPr>
          <p:cNvSpPr txBox="1"/>
          <p:nvPr/>
        </p:nvSpPr>
        <p:spPr>
          <a:xfrm>
            <a:off x="5399975" y="602360"/>
            <a:ext cx="4082692" cy="2585323"/>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r>
              <a:rPr kumimoji="0" lang="en-US" sz="5400" b="0" i="0" u="none" strike="noStrike" kern="0" cap="none" spc="0" normalizeH="0" baseline="0" noProof="0" dirty="0">
                <a:ln>
                  <a:noFill/>
                </a:ln>
                <a:solidFill>
                  <a:srgbClr val="000000"/>
                </a:solidFill>
                <a:effectLst/>
                <a:uLnTx/>
                <a:uFillTx/>
                <a:latin typeface="IBM Plex Sans" panose="020B0503050203000203" pitchFamily="34" charset="0"/>
                <a:ea typeface="+mj-ea"/>
                <a:cs typeface="+mj-cs"/>
                <a:sym typeface="IBM Plex Sans Light"/>
              </a:rPr>
              <a:t>Qiskit Circuit Library</a:t>
            </a:r>
          </a:p>
        </p:txBody>
      </p:sp>
      <p:sp>
        <p:nvSpPr>
          <p:cNvPr id="7" name="Rectangle 6">
            <a:extLst>
              <a:ext uri="{FF2B5EF4-FFF2-40B4-BE49-F238E27FC236}">
                <a16:creationId xmlns:a16="http://schemas.microsoft.com/office/drawing/2014/main" id="{0CA0DAC4-454D-28B4-4319-22822E6AF20D}"/>
              </a:ext>
            </a:extLst>
          </p:cNvPr>
          <p:cNvSpPr/>
          <p:nvPr/>
        </p:nvSpPr>
        <p:spPr bwMode="auto">
          <a:xfrm>
            <a:off x="0" y="1473200"/>
            <a:ext cx="4233318" cy="3099479"/>
          </a:xfrm>
          <a:prstGeom prst="rect">
            <a:avLst/>
          </a:prstGeom>
          <a:solidFill>
            <a:schemeClr val="bg1">
              <a:alpha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mn-lt"/>
            </a:endParaRPr>
          </a:p>
        </p:txBody>
      </p:sp>
      <p:cxnSp>
        <p:nvCxnSpPr>
          <p:cNvPr id="9" name="Straight Connector 8">
            <a:extLst>
              <a:ext uri="{FF2B5EF4-FFF2-40B4-BE49-F238E27FC236}">
                <a16:creationId xmlns:a16="http://schemas.microsoft.com/office/drawing/2014/main" id="{12E83CD5-39FE-98C0-1796-321BA5292009}"/>
              </a:ext>
            </a:extLst>
          </p:cNvPr>
          <p:cNvCxnSpPr/>
          <p:nvPr/>
        </p:nvCxnSpPr>
        <p:spPr bwMode="auto">
          <a:xfrm>
            <a:off x="4368799" y="0"/>
            <a:ext cx="0" cy="68580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Footer Placeholder 7">
            <a:extLst>
              <a:ext uri="{FF2B5EF4-FFF2-40B4-BE49-F238E27FC236}">
                <a16:creationId xmlns:a16="http://schemas.microsoft.com/office/drawing/2014/main" id="{C29123D6-01A4-6FF9-0D81-8BE416986065}"/>
              </a:ext>
            </a:extLst>
          </p:cNvPr>
          <p:cNvSpPr>
            <a:spLocks noGrp="1"/>
          </p:cNvSpPr>
          <p:nvPr>
            <p:ph type="ftr" sz="quarter" idx="18"/>
          </p:nvPr>
        </p:nvSpPr>
        <p:spPr>
          <a:xfrm>
            <a:off x="284125" y="6402118"/>
            <a:ext cx="2477765" cy="190500"/>
          </a:xfrm>
        </p:spPr>
        <p:txBody>
          <a:bodyPr/>
          <a:lstStyle/>
          <a:p>
            <a:r>
              <a:rPr lang="en-US" sz="800" kern="0" dirty="0"/>
              <a:t>IBM Quantum | </a:t>
            </a:r>
            <a:r>
              <a:rPr lang="en-US" sz="800" noProof="0" dirty="0"/>
              <a:t>@ 2024 IBM Corporation</a:t>
            </a:r>
          </a:p>
        </p:txBody>
      </p:sp>
    </p:spTree>
    <p:extLst>
      <p:ext uri="{BB962C8B-B14F-4D97-AF65-F5344CB8AC3E}">
        <p14:creationId xmlns:p14="http://schemas.microsoft.com/office/powerpoint/2010/main" val="133642286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16CD2B66-D08B-00BC-1DC1-04AD426AF41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79126" y="2474875"/>
            <a:ext cx="7433748" cy="3810208"/>
          </a:xfrm>
          <a:prstGeom prst="rect">
            <a:avLst/>
          </a:prstGeom>
        </p:spPr>
      </p:pic>
      <p:sp>
        <p:nvSpPr>
          <p:cNvPr id="2" name="Title 1">
            <a:extLst>
              <a:ext uri="{FF2B5EF4-FFF2-40B4-BE49-F238E27FC236}">
                <a16:creationId xmlns:a16="http://schemas.microsoft.com/office/drawing/2014/main" id="{797144C8-40AC-7351-B352-FCD104E00594}"/>
              </a:ext>
            </a:extLst>
          </p:cNvPr>
          <p:cNvSpPr>
            <a:spLocks noGrp="1"/>
          </p:cNvSpPr>
          <p:nvPr>
            <p:ph type="title"/>
          </p:nvPr>
        </p:nvSpPr>
        <p:spPr>
          <a:xfrm>
            <a:off x="287999" y="288445"/>
            <a:ext cx="4832943" cy="762695"/>
          </a:xfrm>
        </p:spPr>
        <p:txBody>
          <a:bodyPr lIns="0" tIns="0" rIns="0" bIns="0" anchor="t"/>
          <a:lstStyle/>
          <a:p>
            <a:r>
              <a:rPr lang="en-US" sz="2699" dirty="0"/>
              <a:t>Build a circuit with </a:t>
            </a:r>
            <a:r>
              <a:rPr lang="en-US" sz="2699" dirty="0" err="1"/>
              <a:t>Qiskit</a:t>
            </a:r>
            <a:r>
              <a:rPr lang="en-US" sz="2699" dirty="0"/>
              <a:t> SDK</a:t>
            </a:r>
          </a:p>
        </p:txBody>
      </p:sp>
      <p:sp>
        <p:nvSpPr>
          <p:cNvPr id="3" name="Text Placeholder 2">
            <a:extLst>
              <a:ext uri="{FF2B5EF4-FFF2-40B4-BE49-F238E27FC236}">
                <a16:creationId xmlns:a16="http://schemas.microsoft.com/office/drawing/2014/main" id="{DB1106B6-A136-B50A-E43D-1058DB0F2304}"/>
              </a:ext>
            </a:extLst>
          </p:cNvPr>
          <p:cNvSpPr>
            <a:spLocks noGrp="1"/>
          </p:cNvSpPr>
          <p:nvPr>
            <p:ph type="body" sz="quarter" idx="12"/>
          </p:nvPr>
        </p:nvSpPr>
        <p:spPr>
          <a:xfrm>
            <a:off x="287999" y="1329343"/>
            <a:ext cx="5463124" cy="2379655"/>
          </a:xfrm>
        </p:spPr>
        <p:txBody>
          <a:bodyPr lIns="0" tIns="0" rIns="0" bIns="0" anchor="t"/>
          <a:lstStyle/>
          <a:p>
            <a:r>
              <a:rPr lang="en-US" sz="1600" dirty="0">
                <a:ea typeface="+mj-lt"/>
                <a:cs typeface="+mj-lt"/>
              </a:rPr>
              <a:t>The foundation of quantum programs are </a:t>
            </a:r>
            <a:r>
              <a:rPr lang="en-US" sz="1600" b="1" dirty="0">
                <a:ea typeface="+mj-lt"/>
                <a:cs typeface="+mj-lt"/>
              </a:rPr>
              <a:t>quantum circuits.</a:t>
            </a:r>
          </a:p>
          <a:p>
            <a:endParaRPr lang="en-US" sz="1600" b="1" dirty="0">
              <a:ea typeface="+mj-lt"/>
              <a:cs typeface="+mj-lt"/>
            </a:endParaRPr>
          </a:p>
          <a:p>
            <a:r>
              <a:rPr lang="en-US" sz="1600" dirty="0">
                <a:ea typeface="+mj-lt"/>
                <a:cs typeface="+mj-lt"/>
              </a:rPr>
              <a:t>They consist of operations—including gates, measurement, and reset—that manipulate qubits. </a:t>
            </a:r>
            <a:endParaRPr lang="en-US" sz="1600" dirty="0"/>
          </a:p>
        </p:txBody>
      </p:sp>
      <p:sp>
        <p:nvSpPr>
          <p:cNvPr id="6" name="Slide Number Placeholder 5">
            <a:extLst>
              <a:ext uri="{FF2B5EF4-FFF2-40B4-BE49-F238E27FC236}">
                <a16:creationId xmlns:a16="http://schemas.microsoft.com/office/drawing/2014/main" id="{4CFDCEAB-884D-B080-7E00-A65887F9CA86}"/>
              </a:ext>
            </a:extLst>
          </p:cNvPr>
          <p:cNvSpPr>
            <a:spLocks noGrp="1"/>
          </p:cNvSpPr>
          <p:nvPr>
            <p:ph type="sldNum" sz="quarter" idx="4294967295"/>
          </p:nvPr>
        </p:nvSpPr>
        <p:spPr>
          <a:xfrm>
            <a:off x="11991440" y="6540888"/>
            <a:ext cx="60914" cy="123111"/>
          </a:xfrm>
        </p:spPr>
        <p:txBody>
          <a:bodyPr/>
          <a:lstStyle/>
          <a:p>
            <a:fld id="{86CB4B4D-7CA3-9044-876B-883B54F8677D}" type="slidenum">
              <a:rPr lang="en-US" smtClean="0"/>
              <a:pPr/>
              <a:t>7</a:t>
            </a:fld>
            <a:endParaRPr lang="en-US"/>
          </a:p>
        </p:txBody>
      </p:sp>
      <p:sp>
        <p:nvSpPr>
          <p:cNvPr id="4" name="Footer Placeholder 7">
            <a:extLst>
              <a:ext uri="{FF2B5EF4-FFF2-40B4-BE49-F238E27FC236}">
                <a16:creationId xmlns:a16="http://schemas.microsoft.com/office/drawing/2014/main" id="{3E54928E-D0A6-C013-A9FB-91FAA93262AE}"/>
              </a:ext>
            </a:extLst>
          </p:cNvPr>
          <p:cNvSpPr txBox="1">
            <a:spLocks/>
          </p:cNvSpPr>
          <p:nvPr/>
        </p:nvSpPr>
        <p:spPr>
          <a:xfrm>
            <a:off x="284125" y="6402118"/>
            <a:ext cx="2477765" cy="1905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kern="0"/>
              <a:t>IBM Quantum | </a:t>
            </a:r>
            <a:r>
              <a:rPr lang="en-US" sz="800"/>
              <a:t>@ 2024 IBM Corporation</a:t>
            </a:r>
            <a:endParaRPr lang="en-US" sz="800" dirty="0"/>
          </a:p>
        </p:txBody>
      </p:sp>
    </p:spTree>
    <p:extLst>
      <p:ext uri="{BB962C8B-B14F-4D97-AF65-F5344CB8AC3E}">
        <p14:creationId xmlns:p14="http://schemas.microsoft.com/office/powerpoint/2010/main" val="281253518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144C8-40AC-7351-B352-FCD104E00594}"/>
              </a:ext>
            </a:extLst>
          </p:cNvPr>
          <p:cNvSpPr>
            <a:spLocks noGrp="1"/>
          </p:cNvSpPr>
          <p:nvPr>
            <p:ph type="title"/>
          </p:nvPr>
        </p:nvSpPr>
        <p:spPr>
          <a:xfrm>
            <a:off x="287999" y="288445"/>
            <a:ext cx="4832943" cy="762695"/>
          </a:xfrm>
        </p:spPr>
        <p:txBody>
          <a:bodyPr lIns="0" tIns="0" rIns="0" bIns="0" anchor="t"/>
          <a:lstStyle/>
          <a:p>
            <a:r>
              <a:rPr lang="en-US" sz="2699" dirty="0"/>
              <a:t>Build a circuit with </a:t>
            </a:r>
            <a:r>
              <a:rPr lang="en-US" sz="2699" dirty="0" err="1"/>
              <a:t>Qiskit</a:t>
            </a:r>
            <a:r>
              <a:rPr lang="en-US" sz="2699" dirty="0"/>
              <a:t> SDK</a:t>
            </a:r>
          </a:p>
        </p:txBody>
      </p:sp>
      <p:sp>
        <p:nvSpPr>
          <p:cNvPr id="6" name="Slide Number Placeholder 5">
            <a:extLst>
              <a:ext uri="{FF2B5EF4-FFF2-40B4-BE49-F238E27FC236}">
                <a16:creationId xmlns:a16="http://schemas.microsoft.com/office/drawing/2014/main" id="{4CFDCEAB-884D-B080-7E00-A65887F9CA86}"/>
              </a:ext>
            </a:extLst>
          </p:cNvPr>
          <p:cNvSpPr>
            <a:spLocks noGrp="1"/>
          </p:cNvSpPr>
          <p:nvPr>
            <p:ph type="sldNum" sz="quarter" idx="4294967295"/>
          </p:nvPr>
        </p:nvSpPr>
        <p:spPr>
          <a:xfrm>
            <a:off x="11930526" y="6540888"/>
            <a:ext cx="121828" cy="123111"/>
          </a:xfrm>
        </p:spPr>
        <p:txBody>
          <a:bodyPr/>
          <a:lstStyle/>
          <a:p>
            <a:fld id="{86CB4B4D-7CA3-9044-876B-883B54F8677D}" type="slidenum">
              <a:rPr lang="en-US" smtClean="0"/>
              <a:pPr/>
              <a:t>8</a:t>
            </a:fld>
            <a:endParaRPr lang="en-US"/>
          </a:p>
        </p:txBody>
      </p:sp>
      <p:sp>
        <p:nvSpPr>
          <p:cNvPr id="10" name="Text Placeholder 9">
            <a:extLst>
              <a:ext uri="{FF2B5EF4-FFF2-40B4-BE49-F238E27FC236}">
                <a16:creationId xmlns:a16="http://schemas.microsoft.com/office/drawing/2014/main" id="{0057853B-EB12-B359-BDBE-00901FDE2332}"/>
              </a:ext>
            </a:extLst>
          </p:cNvPr>
          <p:cNvSpPr>
            <a:spLocks noGrp="1"/>
          </p:cNvSpPr>
          <p:nvPr>
            <p:ph type="body" sz="quarter" idx="13"/>
          </p:nvPr>
        </p:nvSpPr>
        <p:spPr>
          <a:xfrm>
            <a:off x="414847" y="1656783"/>
            <a:ext cx="2891509" cy="1956136"/>
          </a:xfrm>
        </p:spPr>
        <p:txBody>
          <a:bodyPr lIns="0" tIns="0" rIns="0" bIns="0" anchor="t"/>
          <a:lstStyle/>
          <a:p>
            <a:r>
              <a:rPr lang="en-US" sz="1600" dirty="0"/>
              <a:t>To build a circuit:</a:t>
            </a:r>
          </a:p>
          <a:p>
            <a:endParaRPr lang="en-US" sz="1600" dirty="0"/>
          </a:p>
          <a:p>
            <a:pPr marL="228554" indent="-228554">
              <a:buFont typeface="Arial"/>
              <a:buChar char="•"/>
            </a:pPr>
            <a:r>
              <a:rPr lang="en-US" sz="1600" dirty="0"/>
              <a:t>Initialize a register of qubits</a:t>
            </a:r>
          </a:p>
          <a:p>
            <a:pPr marL="228554" indent="-228554">
              <a:buFont typeface="Arial"/>
              <a:buChar char="•"/>
            </a:pPr>
            <a:r>
              <a:rPr lang="en-US" sz="1600" dirty="0"/>
              <a:t>Add the qubits to a circuit</a:t>
            </a:r>
          </a:p>
          <a:p>
            <a:pPr marL="228554" indent="-228554">
              <a:buFont typeface="Arial"/>
              <a:buChar char="•"/>
            </a:pPr>
            <a:r>
              <a:rPr lang="en-US" sz="1600" dirty="0"/>
              <a:t>Perform operations on those qubits</a:t>
            </a:r>
          </a:p>
        </p:txBody>
      </p:sp>
      <p:sp>
        <p:nvSpPr>
          <p:cNvPr id="3" name="Footer Placeholder 7">
            <a:extLst>
              <a:ext uri="{FF2B5EF4-FFF2-40B4-BE49-F238E27FC236}">
                <a16:creationId xmlns:a16="http://schemas.microsoft.com/office/drawing/2014/main" id="{754C702E-9496-9792-D02F-CABDEC1D9CBB}"/>
              </a:ext>
            </a:extLst>
          </p:cNvPr>
          <p:cNvSpPr txBox="1">
            <a:spLocks/>
          </p:cNvSpPr>
          <p:nvPr/>
        </p:nvSpPr>
        <p:spPr>
          <a:xfrm>
            <a:off x="284125" y="6402118"/>
            <a:ext cx="2477765" cy="1905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kern="0"/>
              <a:t>IBM Quantum | </a:t>
            </a:r>
            <a:r>
              <a:rPr lang="en-US" sz="800"/>
              <a:t>@ 2024 IBM Corporation</a:t>
            </a:r>
            <a:endParaRPr lang="en-US" sz="800" dirty="0"/>
          </a:p>
        </p:txBody>
      </p:sp>
      <p:pic>
        <p:nvPicPr>
          <p:cNvPr id="8" name="Picture 7">
            <a:extLst>
              <a:ext uri="{FF2B5EF4-FFF2-40B4-BE49-F238E27FC236}">
                <a16:creationId xmlns:a16="http://schemas.microsoft.com/office/drawing/2014/main" id="{029FC39F-1986-15E9-4589-DB258AD658F4}"/>
              </a:ext>
            </a:extLst>
          </p:cNvPr>
          <p:cNvPicPr>
            <a:picLocks noChangeAspect="1"/>
          </p:cNvPicPr>
          <p:nvPr/>
        </p:nvPicPr>
        <p:blipFill>
          <a:blip r:embed="rId3"/>
          <a:stretch>
            <a:fillRect/>
          </a:stretch>
        </p:blipFill>
        <p:spPr>
          <a:xfrm>
            <a:off x="3723435" y="1315390"/>
            <a:ext cx="8207091" cy="3160994"/>
          </a:xfrm>
          <a:prstGeom prst="rect">
            <a:avLst/>
          </a:prstGeom>
        </p:spPr>
      </p:pic>
    </p:spTree>
    <p:extLst>
      <p:ext uri="{BB962C8B-B14F-4D97-AF65-F5344CB8AC3E}">
        <p14:creationId xmlns:p14="http://schemas.microsoft.com/office/powerpoint/2010/main" val="343521783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86563-2B8E-BC80-D0D7-1ED571ACCF22}"/>
              </a:ext>
            </a:extLst>
          </p:cNvPr>
          <p:cNvSpPr>
            <a:spLocks noGrp="1"/>
          </p:cNvSpPr>
          <p:nvPr>
            <p:ph type="title"/>
          </p:nvPr>
        </p:nvSpPr>
        <p:spPr>
          <a:xfrm>
            <a:off x="287999" y="1719294"/>
            <a:ext cx="5325261" cy="3596739"/>
          </a:xfrm>
        </p:spPr>
        <p:txBody>
          <a:bodyPr lIns="0" tIns="0" rIns="228570" bIns="0" anchor="t"/>
          <a:lstStyle/>
          <a:p>
            <a:r>
              <a:rPr lang="en-US" sz="3599" dirty="0" err="1"/>
              <a:t>Qiskit</a:t>
            </a:r>
            <a:r>
              <a:rPr lang="en-US" sz="3599" dirty="0"/>
              <a:t> SDK includes a library of standard gates and circuits.</a:t>
            </a:r>
          </a:p>
        </p:txBody>
      </p:sp>
      <p:cxnSp>
        <p:nvCxnSpPr>
          <p:cNvPr id="11" name="Straight Connector 10" descr="Vertical column divider">
            <a:extLst>
              <a:ext uri="{FF2B5EF4-FFF2-40B4-BE49-F238E27FC236}">
                <a16:creationId xmlns:a16="http://schemas.microsoft.com/office/drawing/2014/main" id="{CB780BAF-D571-686E-6AF1-9E6403F74212}"/>
              </a:ext>
              <a:ext uri="{C183D7F6-B498-43B3-948B-1728B52AA6E4}">
                <adec:decorative xmlns:adec="http://schemas.microsoft.com/office/drawing/2017/decorative" val="0"/>
              </a:ext>
            </a:extLst>
          </p:cNvPr>
          <p:cNvCxnSpPr/>
          <p:nvPr/>
        </p:nvCxnSpPr>
        <p:spPr bwMode="auto">
          <a:xfrm>
            <a:off x="6095207" y="285366"/>
            <a:ext cx="0" cy="571504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Text Placeholder 3">
            <a:extLst>
              <a:ext uri="{FF2B5EF4-FFF2-40B4-BE49-F238E27FC236}">
                <a16:creationId xmlns:a16="http://schemas.microsoft.com/office/drawing/2014/main" id="{0FA813D6-5ED6-9A38-316B-0E422FE2256A}"/>
              </a:ext>
            </a:extLst>
          </p:cNvPr>
          <p:cNvSpPr>
            <a:spLocks noGrp="1"/>
          </p:cNvSpPr>
          <p:nvPr>
            <p:ph type="body" sz="quarter" idx="16"/>
          </p:nvPr>
        </p:nvSpPr>
        <p:spPr>
          <a:xfrm>
            <a:off x="6380919" y="285366"/>
            <a:ext cx="5100745" cy="2572209"/>
          </a:xfrm>
        </p:spPr>
        <p:txBody>
          <a:bodyPr lIns="0" tIns="0" rIns="0" bIns="0" anchor="t"/>
          <a:lstStyle/>
          <a:p>
            <a:r>
              <a:rPr lang="en-US" sz="2200" dirty="0">
                <a:solidFill>
                  <a:srgbClr val="BE95FF"/>
                </a:solidFill>
                <a:latin typeface="IBM Plex Sans Light"/>
              </a:rPr>
              <a:t>Standard gates</a:t>
            </a:r>
          </a:p>
          <a:p>
            <a:endParaRPr lang="en-US" sz="2000" dirty="0"/>
          </a:p>
          <a:p>
            <a:r>
              <a:rPr lang="en-US" sz="2200" dirty="0">
                <a:latin typeface="IBM Plex Sans Light"/>
              </a:rPr>
              <a:t>Hadamard, Pauli rotation gates, CNOT, Quantum Fourier Transform, etc.</a:t>
            </a:r>
          </a:p>
          <a:p>
            <a:endParaRPr lang="en-US" dirty="0"/>
          </a:p>
        </p:txBody>
      </p:sp>
      <p:sp>
        <p:nvSpPr>
          <p:cNvPr id="5" name="Text Placeholder 4">
            <a:extLst>
              <a:ext uri="{FF2B5EF4-FFF2-40B4-BE49-F238E27FC236}">
                <a16:creationId xmlns:a16="http://schemas.microsoft.com/office/drawing/2014/main" id="{452FD26B-995C-97E5-79CE-C55473DED287}"/>
              </a:ext>
            </a:extLst>
          </p:cNvPr>
          <p:cNvSpPr>
            <a:spLocks noGrp="1"/>
          </p:cNvSpPr>
          <p:nvPr>
            <p:ph type="body" sz="quarter" idx="17"/>
          </p:nvPr>
        </p:nvSpPr>
        <p:spPr>
          <a:xfrm>
            <a:off x="6313201" y="3298458"/>
            <a:ext cx="5072782" cy="2572209"/>
          </a:xfrm>
        </p:spPr>
        <p:txBody>
          <a:bodyPr lIns="0" tIns="0" rIns="0" bIns="0" anchor="t"/>
          <a:lstStyle/>
          <a:p>
            <a:r>
              <a:rPr lang="en-US" sz="2200" dirty="0">
                <a:solidFill>
                  <a:srgbClr val="BE95FF"/>
                </a:solidFill>
                <a:latin typeface="IBM Plex Sans Light"/>
              </a:rPr>
              <a:t>Variational ansatzes</a:t>
            </a:r>
          </a:p>
          <a:p>
            <a:endParaRPr lang="en-US" sz="2000" dirty="0"/>
          </a:p>
          <a:p>
            <a:r>
              <a:rPr lang="en-US" sz="2200" dirty="0">
                <a:latin typeface="IBM Plex Sans Light"/>
              </a:rPr>
              <a:t>Parameterized quantum circuits for chemistry and combinatorial optimization, including hardware efficient ansatzes</a:t>
            </a:r>
          </a:p>
          <a:p>
            <a:endParaRPr lang="en-US" dirty="0"/>
          </a:p>
        </p:txBody>
      </p:sp>
      <p:cxnSp>
        <p:nvCxnSpPr>
          <p:cNvPr id="10" name="Straight Connector 9" descr="Horizontal row divider">
            <a:extLst>
              <a:ext uri="{FF2B5EF4-FFF2-40B4-BE49-F238E27FC236}">
                <a16:creationId xmlns:a16="http://schemas.microsoft.com/office/drawing/2014/main" id="{1726E15D-8A4D-A0F0-7BE7-24B3C22A916F}"/>
              </a:ext>
              <a:ext uri="{C183D7F6-B498-43B3-948B-1728B52AA6E4}">
                <adec:decorative xmlns:adec="http://schemas.microsoft.com/office/drawing/2017/decorative" val="0"/>
              </a:ext>
            </a:extLst>
          </p:cNvPr>
          <p:cNvCxnSpPr/>
          <p:nvPr/>
        </p:nvCxnSpPr>
        <p:spPr bwMode="auto">
          <a:xfrm>
            <a:off x="6095207" y="3048050"/>
            <a:ext cx="581025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Slide Number Placeholder 2">
            <a:extLst>
              <a:ext uri="{FF2B5EF4-FFF2-40B4-BE49-F238E27FC236}">
                <a16:creationId xmlns:a16="http://schemas.microsoft.com/office/drawing/2014/main" id="{B2BEEFB1-F2DF-52F8-0426-D5D3216E4286}"/>
              </a:ext>
            </a:extLst>
          </p:cNvPr>
          <p:cNvSpPr>
            <a:spLocks noGrp="1"/>
          </p:cNvSpPr>
          <p:nvPr>
            <p:ph type="sldNum" sz="quarter" idx="4"/>
          </p:nvPr>
        </p:nvSpPr>
        <p:spPr>
          <a:xfrm>
            <a:off x="11782872" y="6469419"/>
            <a:ext cx="121828" cy="123111"/>
          </a:xfrm>
        </p:spPr>
        <p:txBody>
          <a:bodyPr/>
          <a:lstStyle/>
          <a:p>
            <a:fld id="{86CB4B4D-7CA3-9044-876B-883B54F8677D}" type="slidenum">
              <a:rPr lang="en-US" smtClean="0"/>
              <a:pPr/>
              <a:t>9</a:t>
            </a:fld>
            <a:endParaRPr lang="en-US"/>
          </a:p>
        </p:txBody>
      </p:sp>
      <p:sp>
        <p:nvSpPr>
          <p:cNvPr id="6" name="Footer Placeholder 7">
            <a:extLst>
              <a:ext uri="{FF2B5EF4-FFF2-40B4-BE49-F238E27FC236}">
                <a16:creationId xmlns:a16="http://schemas.microsoft.com/office/drawing/2014/main" id="{4F274CED-36A1-9092-A2B2-39446C6A4B50}"/>
              </a:ext>
            </a:extLst>
          </p:cNvPr>
          <p:cNvSpPr txBox="1">
            <a:spLocks/>
          </p:cNvSpPr>
          <p:nvPr/>
        </p:nvSpPr>
        <p:spPr>
          <a:xfrm>
            <a:off x="284125" y="6402118"/>
            <a:ext cx="2477765" cy="190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56" rtl="0" eaLnBrk="1" latinLnBrk="0" hangingPunct="1">
              <a:lnSpc>
                <a:spcPct val="110000"/>
              </a:lnSpc>
              <a:spcBef>
                <a:spcPts val="0"/>
              </a:spcBef>
              <a:spcAft>
                <a:spcPts val="0"/>
              </a:spcAft>
              <a:buClrTx/>
              <a:buSzTx/>
              <a:buFontTx/>
              <a:buNone/>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127990"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255981"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383971" marR="0" indent="-127990" algn="l" defTabSz="1218956" rtl="0" eaLnBrk="1" latinLnBrk="0" hangingPunct="1">
              <a:lnSpc>
                <a:spcPct val="110000"/>
              </a:lnSpc>
              <a:spcBef>
                <a:spcPts val="0"/>
              </a:spcBef>
              <a:spcAft>
                <a:spcPts val="0"/>
              </a:spcAft>
              <a:buClrTx/>
              <a:buSzPct val="100000"/>
              <a:buFontTx/>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571386" marR="0" indent="-228554" algn="l" defTabSz="1218956" rtl="0" eaLnBrk="1" latinLnBrk="0" hangingPunct="1">
              <a:lnSpc>
                <a:spcPct val="110000"/>
              </a:lnSpc>
              <a:spcBef>
                <a:spcPts val="0"/>
              </a:spcBef>
              <a:spcAft>
                <a:spcPts val="0"/>
              </a:spcAft>
              <a:buClrTx/>
              <a:buSzPct val="100000"/>
              <a:buFont typeface="Arial" panose="020B0604020202020204" pitchFamily="34" charset="0"/>
              <a:buChar char="•"/>
              <a:tabLst/>
              <a:defRPr sz="1400" b="0" i="0" u="none" strike="noStrike" cap="none" spc="0" baseline="0">
                <a:solidFill>
                  <a:schemeClr val="tx1"/>
                </a:solidFill>
                <a:uFillTx/>
                <a:latin typeface="IBM Plex Sans Light" panose="020B0403050203000203" pitchFamily="34" charset="0"/>
                <a:ea typeface="+mj-ea"/>
                <a:cs typeface="+mj-cs"/>
                <a:sym typeface="IBM Plex Sans Light"/>
              </a:defRPr>
            </a:lvl5pPr>
            <a:lvl6pPr marL="921346"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6pPr>
            <a:lvl7pPr marL="1102595"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7pPr>
            <a:lvl8pPr marL="1283843"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8pPr>
            <a:lvl9pPr marL="1465091" marR="0" indent="-194466" algn="l" defTabSz="1218956" rtl="0" eaLnBrk="1" latinLnBrk="0" hangingPunct="1">
              <a:lnSpc>
                <a:spcPct val="100000"/>
              </a:lnSpc>
              <a:spcBef>
                <a:spcPts val="1450"/>
              </a:spcBef>
              <a:spcAft>
                <a:spcPts val="0"/>
              </a:spcAft>
              <a:buClrTx/>
              <a:buSzPct val="100000"/>
              <a:buFontTx/>
              <a:buChar char="»"/>
              <a:tabLst/>
              <a:defRPr sz="1800" b="0" i="0" u="none" strike="noStrike" cap="none" spc="0" baseline="0">
                <a:solidFill>
                  <a:srgbClr val="000000"/>
                </a:solidFill>
                <a:uFillTx/>
                <a:latin typeface="+mj-lt"/>
                <a:ea typeface="+mj-ea"/>
                <a:cs typeface="+mj-cs"/>
                <a:sym typeface="IBM Plex Sans Light"/>
              </a:defRPr>
            </a:lvl9pPr>
          </a:lstStyle>
          <a:p>
            <a:r>
              <a:rPr lang="en-US" sz="800" kern="0"/>
              <a:t>IBM Quantum | @ 2024 IBM Corporation</a:t>
            </a:r>
            <a:endParaRPr lang="en-US" sz="800" kern="0" dirty="0"/>
          </a:p>
        </p:txBody>
      </p:sp>
    </p:spTree>
    <p:extLst>
      <p:ext uri="{BB962C8B-B14F-4D97-AF65-F5344CB8AC3E}">
        <p14:creationId xmlns:p14="http://schemas.microsoft.com/office/powerpoint/2010/main" val="2546242875"/>
      </p:ext>
    </p:extLst>
  </p:cSld>
  <p:clrMapOvr>
    <a:masterClrMapping/>
  </p:clrMapOvr>
  <p:transition spd="med"/>
</p:sld>
</file>

<file path=ppt/theme/theme1.xml><?xml version="1.0" encoding="utf-8"?>
<a:theme xmlns:a="http://schemas.openxmlformats.org/drawingml/2006/main" name="IBM presentation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5F6FF"/>
        </a:solidFill>
        <a:ln w="19050">
          <a:solidFill>
            <a:srgbClr val="E5F6FF"/>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Quantum_Presentation_Template_Plex_Embed" id="{E751D091-48B7-B947-A3EB-61D5938A941E}" vid="{BBD60A32-9C2D-5B41-BB36-F4AA98EC1F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6576</TotalTime>
  <Words>2693</Words>
  <Application>Microsoft Macintosh PowerPoint</Application>
  <PresentationFormat>Widescreen</PresentationFormat>
  <Paragraphs>454</Paragraphs>
  <Slides>42</Slides>
  <Notes>14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42</vt:i4>
      </vt:variant>
    </vt:vector>
  </HeadingPairs>
  <TitlesOfParts>
    <vt:vector size="54" baseType="lpstr">
      <vt:lpstr>-apple-system</vt:lpstr>
      <vt:lpstr>Aptos</vt:lpstr>
      <vt:lpstr>Arial</vt:lpstr>
      <vt:lpstr>Calibri</vt:lpstr>
      <vt:lpstr>Cambria Math</vt:lpstr>
      <vt:lpstr>IBM Plex Mono</vt:lpstr>
      <vt:lpstr>IBM Plex Sans</vt:lpstr>
      <vt:lpstr>IBM Plex Sans ExtLt</vt:lpstr>
      <vt:lpstr>IBM Plex Sans Light</vt:lpstr>
      <vt:lpstr>IBM Plex Sans Medm</vt:lpstr>
      <vt:lpstr>Open Sans</vt:lpstr>
      <vt:lpstr>IBM presentation template</vt:lpstr>
      <vt:lpstr>Building Quantum workflows using composable software within the Qiskit patterns framework</vt:lpstr>
      <vt:lpstr>Tutorial Agenda</vt:lpstr>
      <vt:lpstr>Part 1  Building quantum algorithms with Qiskit</vt:lpstr>
      <vt:lpstr>PowerPoint Presentation</vt:lpstr>
      <vt:lpstr>PowerPoint Presentation</vt:lpstr>
      <vt:lpstr>1 Map  2 Optimize  3 Execute  4 Post-process </vt:lpstr>
      <vt:lpstr>Build a circuit with Qiskit SDK</vt:lpstr>
      <vt:lpstr>Build a circuit with Qiskit SDK</vt:lpstr>
      <vt:lpstr>Qiskit SDK includes a library of standard gates and circuits.</vt:lpstr>
      <vt:lpstr>Advanced Circuit Library Tools: PauliEvolutionGate( )</vt:lpstr>
      <vt:lpstr>1 Map  2 Optimize  3 Execute  4 Post-process </vt:lpstr>
      <vt:lpstr>PowerPoint Presentation</vt:lpstr>
      <vt:lpstr>PowerPoint Presentation</vt:lpstr>
      <vt:lpstr>PowerPoint Presentation</vt:lpstr>
      <vt:lpstr>Transpiler stages</vt:lpstr>
      <vt:lpstr>Transpile a circuit with Qiskit SDK</vt:lpstr>
      <vt:lpstr>For a deep dive on transpilation with Qiskit, including the AI plugin, check out Tutorial #28 on Thursday!</vt:lpstr>
      <vt:lpstr>1 Map  2 Optimize  3 Execute  4 Post-process </vt:lpstr>
      <vt:lpstr>Primitives encapsulate the output of a quantum circuit</vt:lpstr>
      <vt:lpstr>PowerPoint Presentation</vt:lpstr>
      <vt:lpstr>PowerPoint Presentation</vt:lpstr>
      <vt:lpstr>PowerPoint Presentation</vt:lpstr>
      <vt:lpstr>For a deep dive on error mitigation with Qiskit, check out Tutorial #33 on Thursday!</vt:lpstr>
      <vt:lpstr> Coding example:   Hamiltonian simulation workflow with Qiskit</vt:lpstr>
      <vt:lpstr>Part 2  Enabling algorithm discovery with Qiskit addons</vt:lpstr>
      <vt:lpstr>PowerPoint Presentation</vt:lpstr>
      <vt:lpstr>PowerPoint Presentation</vt:lpstr>
      <vt:lpstr>For more information about Qiskit addons and how to access them, check out the IBM Quantum Documentation</vt:lpstr>
      <vt:lpstr>1 Map  2 Optimize  3 Execute  4 Post-process </vt:lpstr>
      <vt:lpstr>Multi-product formulas (MPF)</vt:lpstr>
      <vt:lpstr>Multi-product formulas (MPF)</vt:lpstr>
      <vt:lpstr>Pseudocode: basic usage of MPF in a Qiskit pattern</vt:lpstr>
      <vt:lpstr>1 Map  2 Optimize  3 Execute  4 Post-process </vt:lpstr>
      <vt:lpstr>Operator backpropagation (OBP)</vt:lpstr>
      <vt:lpstr>Operator backpropagation (OBP)</vt:lpstr>
      <vt:lpstr>Pseudocode: basic usage of OBP in a Qiskit pattern</vt:lpstr>
      <vt:lpstr> Coding example:   Hamiltonian simulation workflow augmented with  Qiskit addons</vt:lpstr>
      <vt:lpstr>Part 3  Eigenvalue estimation of chemistry Hamiltonians with SQD Qiskit addon</vt:lpstr>
      <vt:lpstr>1 Map  2 Optimize  3 Execute  4 Post-process </vt:lpstr>
      <vt:lpstr>Sample-based Quantum Diagonalization (SQD)</vt:lpstr>
      <vt:lpstr>Sample-based Quantum Diagonalization (SQD)</vt:lpstr>
      <vt:lpstr> Coding example:   Chemistry ground state workflow augmented with  Qiskit addons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Qiskit building blocks</dc:title>
  <dc:creator>Jennifer Glick</dc:creator>
  <cp:lastModifiedBy>Bryce Fuller</cp:lastModifiedBy>
  <cp:revision>1548</cp:revision>
  <dcterms:created xsi:type="dcterms:W3CDTF">2024-07-17T14:53:45Z</dcterms:created>
  <dcterms:modified xsi:type="dcterms:W3CDTF">2024-09-16T20:23:13Z</dcterms:modified>
</cp:coreProperties>
</file>

<file path=docProps/thumbnail.jpeg>
</file>